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omments/comment1.xml" ContentType="application/vnd.openxmlformats-officedocument.presentationml.comment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796" r:id="rId3"/>
    <p:sldId id="803" r:id="rId4"/>
    <p:sldId id="632" r:id="rId5"/>
    <p:sldId id="623" r:id="rId6"/>
    <p:sldId id="799" r:id="rId7"/>
    <p:sldId id="663" r:id="rId8"/>
    <p:sldId id="662" r:id="rId9"/>
    <p:sldId id="605" r:id="rId10"/>
    <p:sldId id="302" r:id="rId11"/>
    <p:sldId id="635" r:id="rId12"/>
    <p:sldId id="716" r:id="rId13"/>
    <p:sldId id="702" r:id="rId14"/>
    <p:sldId id="639" r:id="rId15"/>
    <p:sldId id="640" r:id="rId16"/>
    <p:sldId id="641" r:id="rId17"/>
    <p:sldId id="642" r:id="rId18"/>
    <p:sldId id="653" r:id="rId19"/>
    <p:sldId id="712" r:id="rId20"/>
    <p:sldId id="646" r:id="rId21"/>
    <p:sldId id="647" r:id="rId22"/>
    <p:sldId id="648" r:id="rId23"/>
    <p:sldId id="805" r:id="rId24"/>
    <p:sldId id="649" r:id="rId25"/>
    <p:sldId id="779" r:id="rId26"/>
    <p:sldId id="780" r:id="rId27"/>
    <p:sldId id="775" r:id="rId28"/>
    <p:sldId id="769" r:id="rId29"/>
    <p:sldId id="801" r:id="rId30"/>
    <p:sldId id="802" r:id="rId31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 X" initials="MX" lastIdx="6" clrIdx="0"/>
  <p:cmAuthor id="2" name="Admin" initials="A" lastIdx="12" clrIdx="1"/>
  <p:cmAuthor id="3" name="HIWI" initials="H" lastIdx="1" clrIdx="2"/>
  <p:cmAuthor id="4" name="Naomi Jimenez" initials="NJ" lastIdx="4" clrIdx="3">
    <p:extLst>
      <p:ext uri="{19B8F6BF-5375-455C-9EA6-DF929625EA0E}">
        <p15:presenceInfo xmlns:p15="http://schemas.microsoft.com/office/powerpoint/2012/main" userId="8e05a3796a48fb1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C26"/>
    <a:srgbClr val="676767"/>
    <a:srgbClr val="A6A6A6"/>
    <a:srgbClr val="668E66"/>
    <a:srgbClr val="8E4444"/>
    <a:srgbClr val="FEF2A0"/>
    <a:srgbClr val="F5A300"/>
    <a:srgbClr val="FDCA00"/>
    <a:srgbClr val="312C8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0" autoAdjust="0"/>
    <p:restoredTop sz="83516" autoAdjust="0"/>
  </p:normalViewPr>
  <p:slideViewPr>
    <p:cSldViewPr snapToObjects="1">
      <p:cViewPr varScale="1">
        <p:scale>
          <a:sx n="85" d="100"/>
          <a:sy n="85" d="100"/>
        </p:scale>
        <p:origin x="12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49" d="100"/>
          <a:sy n="49" d="100"/>
        </p:scale>
        <p:origin x="226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Control group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x"/>
            <c:size val="8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3.59</c:v>
                </c:pt>
                <c:pt idx="1">
                  <c:v>3.59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83-40BF-91C6-749466A240B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Self-select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sysDash"/>
              </a:ln>
              <a:effectLst/>
            </c:spPr>
          </c:marker>
          <c:dPt>
            <c:idx val="2"/>
            <c:marker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D83-40BF-91C6-749466A240BE}"/>
              </c:ext>
            </c:extLst>
          </c:dPt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3.46</c:v>
                </c:pt>
                <c:pt idx="1">
                  <c:v>3.45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83-40BF-91C6-749466A240BE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Pre-determined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triang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Tabelle1!$D$2:$D$3</c:f>
              <c:numCache>
                <c:formatCode>General</c:formatCode>
                <c:ptCount val="2"/>
                <c:pt idx="0">
                  <c:v>3.43</c:v>
                </c:pt>
                <c:pt idx="1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FD-40DB-96ED-CE0B40429F60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Low pre-test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diamond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Tabelle1!$E$2:$E$3</c:f>
              <c:numCache>
                <c:formatCode>General</c:formatCode>
                <c:ptCount val="2"/>
                <c:pt idx="0">
                  <c:v>3.52</c:v>
                </c:pt>
                <c:pt idx="1">
                  <c:v>3.61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FD-40DB-96ED-CE0B40429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963912"/>
        <c:axId val="566969008"/>
      </c:lineChart>
      <c:catAx>
        <c:axId val="56696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69008"/>
        <c:crosses val="autoZero"/>
        <c:auto val="1"/>
        <c:lblAlgn val="ctr"/>
        <c:lblOffset val="100"/>
        <c:noMultiLvlLbl val="0"/>
      </c:catAx>
      <c:valAx>
        <c:axId val="56696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>
                    <a:solidFill>
                      <a:schemeClr val="tx1"/>
                    </a:solidFill>
                  </a:rPr>
                  <a:t>Art </a:t>
                </a:r>
                <a:r>
                  <a:rPr lang="de-DE" dirty="0" err="1">
                    <a:solidFill>
                      <a:schemeClr val="tx1"/>
                    </a:solidFill>
                  </a:rPr>
                  <a:t>of</a:t>
                </a:r>
                <a:r>
                  <a:rPr lang="de-DE" dirty="0">
                    <a:solidFill>
                      <a:schemeClr val="tx1"/>
                    </a:solidFill>
                  </a:rPr>
                  <a:t> Living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63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Experimantalgruppe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Tabelle1!$A$2:$A$4</c:f>
              <c:strCache>
                <c:ptCount val="3"/>
                <c:pt idx="0">
                  <c:v>Prä</c:v>
                </c:pt>
                <c:pt idx="1">
                  <c:v>Post</c:v>
                </c:pt>
                <c:pt idx="2">
                  <c:v>Follow-Up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4.42</c:v>
                </c:pt>
                <c:pt idx="1">
                  <c:v>4.7300000000000004</c:v>
                </c:pt>
                <c:pt idx="2">
                  <c:v>4.71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83-40BF-91C6-749466A240B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Kontrollgruppe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sysDash"/>
              </a:ln>
              <a:effectLst/>
            </c:spPr>
          </c:marker>
          <c:dPt>
            <c:idx val="2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D83-40BF-91C6-749466A240BE}"/>
              </c:ext>
            </c:extLst>
          </c:dPt>
          <c:cat>
            <c:strRef>
              <c:f>Tabelle1!$A$2:$A$4</c:f>
              <c:strCache>
                <c:ptCount val="3"/>
                <c:pt idx="0">
                  <c:v>Prä</c:v>
                </c:pt>
                <c:pt idx="1">
                  <c:v>Post</c:v>
                </c:pt>
                <c:pt idx="2">
                  <c:v>Follow-Up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4.37</c:v>
                </c:pt>
                <c:pt idx="1">
                  <c:v>4.33</c:v>
                </c:pt>
                <c:pt idx="2">
                  <c:v>4.3499999999999996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83-40BF-91C6-749466A24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962344"/>
        <c:axId val="566964304"/>
      </c:lineChart>
      <c:catAx>
        <c:axId val="56696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64304"/>
        <c:crosses val="autoZero"/>
        <c:auto val="1"/>
        <c:lblAlgn val="ctr"/>
        <c:lblOffset val="100"/>
        <c:noMultiLvlLbl val="0"/>
      </c:catAx>
      <c:valAx>
        <c:axId val="56696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>
                    <a:solidFill>
                      <a:schemeClr val="tx1"/>
                    </a:solidFill>
                  </a:rPr>
                  <a:t>Lebenskunst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62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Experimantalgruppe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Tabelle1!$A$2:$A$4</c:f>
              <c:strCache>
                <c:ptCount val="3"/>
                <c:pt idx="0">
                  <c:v>Prä</c:v>
                </c:pt>
                <c:pt idx="1">
                  <c:v>Post</c:v>
                </c:pt>
                <c:pt idx="2">
                  <c:v>Follow-Up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4.34</c:v>
                </c:pt>
                <c:pt idx="1">
                  <c:v>4.92</c:v>
                </c:pt>
                <c:pt idx="2">
                  <c:v>5.04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83-40BF-91C6-749466A240B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Kontrollgruppe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sysDash"/>
              </a:ln>
              <a:effectLst/>
            </c:spPr>
          </c:marker>
          <c:dPt>
            <c:idx val="2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D83-40BF-91C6-749466A240BE}"/>
              </c:ext>
            </c:extLst>
          </c:dPt>
          <c:cat>
            <c:strRef>
              <c:f>Tabelle1!$A$2:$A$4</c:f>
              <c:strCache>
                <c:ptCount val="3"/>
                <c:pt idx="0">
                  <c:v>Prä</c:v>
                </c:pt>
                <c:pt idx="1">
                  <c:v>Post</c:v>
                </c:pt>
                <c:pt idx="2">
                  <c:v>Follow-Up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4.3</c:v>
                </c:pt>
                <c:pt idx="1">
                  <c:v>4.17</c:v>
                </c:pt>
                <c:pt idx="2">
                  <c:v>4.04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83-40BF-91C6-749466A24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969792"/>
        <c:axId val="566973320"/>
      </c:lineChart>
      <c:catAx>
        <c:axId val="56696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73320"/>
        <c:crosses val="autoZero"/>
        <c:auto val="1"/>
        <c:lblAlgn val="ctr"/>
        <c:lblOffset val="100"/>
        <c:noMultiLvlLbl val="0"/>
      </c:catAx>
      <c:valAx>
        <c:axId val="566973320"/>
        <c:scaling>
          <c:orientation val="minMax"/>
          <c:min val="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>
                    <a:solidFill>
                      <a:schemeClr val="tx1"/>
                    </a:solidFill>
                  </a:rPr>
                  <a:t>SWLS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6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5739413050115E-2"/>
          <c:y val="3.3125554557274957E-2"/>
          <c:w val="0.68547982065006496"/>
          <c:h val="0.89006824891041703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GNH Curriculum (11 schools)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Tabelle1!$A$2:$A$4</c:f>
              <c:strCache>
                <c:ptCount val="3"/>
                <c:pt idx="0">
                  <c:v>0 month</c:v>
                </c:pt>
                <c:pt idx="1">
                  <c:v>15 month</c:v>
                </c:pt>
                <c:pt idx="2">
                  <c:v>27 month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3.51</c:v>
                </c:pt>
                <c:pt idx="1">
                  <c:v>3.85</c:v>
                </c:pt>
                <c:pt idx="2">
                  <c:v>3.83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83-40BF-91C6-749466A240B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Ccontrol (7 schools)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sysDash"/>
              </a:ln>
              <a:effectLst/>
            </c:spPr>
          </c:marker>
          <c:dPt>
            <c:idx val="2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D83-40BF-91C6-749466A240BE}"/>
              </c:ext>
            </c:extLst>
          </c:dPt>
          <c:cat>
            <c:strRef>
              <c:f>Tabelle1!$A$2:$A$4</c:f>
              <c:strCache>
                <c:ptCount val="3"/>
                <c:pt idx="0">
                  <c:v>0 month</c:v>
                </c:pt>
                <c:pt idx="1">
                  <c:v>15 month</c:v>
                </c:pt>
                <c:pt idx="2">
                  <c:v>27 month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3.5</c:v>
                </c:pt>
                <c:pt idx="1">
                  <c:v>3.52</c:v>
                </c:pt>
                <c:pt idx="2">
                  <c:v>3.54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83-40BF-91C6-749466A24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972144"/>
        <c:axId val="566964696"/>
      </c:lineChart>
      <c:catAx>
        <c:axId val="56697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64696"/>
        <c:crosses val="autoZero"/>
        <c:auto val="1"/>
        <c:lblAlgn val="ctr"/>
        <c:lblOffset val="100"/>
        <c:noMultiLvlLbl val="0"/>
      </c:catAx>
      <c:valAx>
        <c:axId val="566964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>
                    <a:solidFill>
                      <a:schemeClr val="tx1"/>
                    </a:solidFill>
                  </a:rPr>
                  <a:t>Youth Well-</a:t>
                </a:r>
                <a:r>
                  <a:rPr lang="de-DE" dirty="0" err="1">
                    <a:solidFill>
                      <a:schemeClr val="tx1"/>
                    </a:solidFill>
                  </a:rPr>
                  <a:t>Being</a:t>
                </a:r>
                <a:r>
                  <a:rPr lang="de-DE" dirty="0">
                    <a:solidFill>
                      <a:schemeClr val="tx1"/>
                    </a:solidFill>
                  </a:rPr>
                  <a:t> (EPOCH)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7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257559211116548"/>
          <c:y val="0.38876990128182948"/>
          <c:w val="0.29091161827820422"/>
          <c:h val="0.1090652187257599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5739413050115E-2"/>
          <c:y val="3.3125554557274957E-2"/>
          <c:w val="0.68547982065006496"/>
          <c:h val="0.89006824891041703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GNH Curriculum (11 schools)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Tabelle1!$A$2:$A$4</c:f>
              <c:strCache>
                <c:ptCount val="3"/>
                <c:pt idx="0">
                  <c:v>Sept. 2011</c:v>
                </c:pt>
                <c:pt idx="1">
                  <c:v>Sept. 2013</c:v>
                </c:pt>
                <c:pt idx="2">
                  <c:v>Sept. 2014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76.099999999999994</c:v>
                </c:pt>
                <c:pt idx="1">
                  <c:v>80.599999999999994</c:v>
                </c:pt>
                <c:pt idx="2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83-40BF-91C6-749466A240B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Ccontrol (7 schools)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sysDash"/>
              </a:ln>
              <a:effectLst/>
            </c:spPr>
          </c:marker>
          <c:dPt>
            <c:idx val="2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D83-40BF-91C6-749466A240BE}"/>
              </c:ext>
            </c:extLst>
          </c:dPt>
          <c:cat>
            <c:strRef>
              <c:f>Tabelle1!$A$2:$A$4</c:f>
              <c:strCache>
                <c:ptCount val="3"/>
                <c:pt idx="0">
                  <c:v>Sept. 2011</c:v>
                </c:pt>
                <c:pt idx="1">
                  <c:v>Sept. 2013</c:v>
                </c:pt>
                <c:pt idx="2">
                  <c:v>Sept. 2014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76</c:v>
                </c:pt>
                <c:pt idx="1">
                  <c:v>76.099999999999994</c:v>
                </c:pt>
                <c:pt idx="2">
                  <c:v>76.099999999999994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83-40BF-91C6-749466A24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971360"/>
        <c:axId val="566972536"/>
      </c:lineChart>
      <c:catAx>
        <c:axId val="56697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72536"/>
        <c:crosses val="autoZero"/>
        <c:auto val="1"/>
        <c:lblAlgn val="ctr"/>
        <c:lblOffset val="100"/>
        <c:noMultiLvlLbl val="0"/>
      </c:catAx>
      <c:valAx>
        <c:axId val="566972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>
                    <a:solidFill>
                      <a:schemeClr val="tx1"/>
                    </a:solidFill>
                  </a:rPr>
                  <a:t>Test Scores in Bhutan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97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257559211116548"/>
          <c:y val="0.38876990128182948"/>
          <c:w val="0.29091161827820422"/>
          <c:h val="0.1090652187257599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19T17:57:36.927" idx="6">
    <p:pos x="10" y="10"/>
    <p:text>Mach man bei Cohen‘s d eine Null vor den Punkt?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19T17:56:52.134" idx="4">
    <p:pos x="10" y="10"/>
    <p:text>macht man hier eine Null?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0.7727</cdr:x>
      <cdr:y>0.58078</cdr:y>
    </cdr:from>
    <cdr:to>
      <cdr:x>0.95996</cdr:x>
      <cdr:y>0.77366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B9F9F135-63D7-4729-AF72-3F404072AFDD}"/>
            </a:ext>
          </a:extLst>
        </cdr:cNvPr>
        <cdr:cNvSpPr txBox="1"/>
      </cdr:nvSpPr>
      <cdr:spPr>
        <a:xfrm xmlns:a="http://schemas.openxmlformats.org/drawingml/2006/main">
          <a:off x="6537101" y="2601838"/>
          <a:ext cx="1584240" cy="864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de-D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dirty="0">
              <a:sym typeface="Symbol" panose="05050102010706020507" pitchFamily="18" charset="2"/>
            </a:rPr>
            <a:t>² </a:t>
          </a:r>
          <a:r>
            <a:rPr lang="de-DE" sz="1400" dirty="0"/>
            <a:t>= 15.46</a:t>
          </a:r>
        </a:p>
        <a:p xmlns:a="http://schemas.openxmlformats.org/drawingml/2006/main">
          <a:r>
            <a:rPr lang="de-DE" sz="1400" dirty="0"/>
            <a:t>N = 110</a:t>
          </a:r>
        </a:p>
        <a:p xmlns:a="http://schemas.openxmlformats.org/drawingml/2006/main">
          <a:r>
            <a:rPr lang="de-DE" sz="1400" dirty="0" err="1"/>
            <a:t>range</a:t>
          </a:r>
          <a:r>
            <a:rPr lang="de-DE" sz="1400" dirty="0"/>
            <a:t>: 1-6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0.7787</cdr:x>
      <cdr:y>0.59212</cdr:y>
    </cdr:from>
    <cdr:to>
      <cdr:x>0.96596</cdr:x>
      <cdr:y>0.785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A7346814-6300-4A86-8A20-526DE6C3E8FF}"/>
            </a:ext>
          </a:extLst>
        </cdr:cNvPr>
        <cdr:cNvSpPr txBox="1"/>
      </cdr:nvSpPr>
      <cdr:spPr>
        <a:xfrm xmlns:a="http://schemas.openxmlformats.org/drawingml/2006/main">
          <a:off x="6587901" y="2652638"/>
          <a:ext cx="1584240" cy="864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dirty="0">
              <a:sym typeface="Symbol" panose="05050102010706020507" pitchFamily="18" charset="2"/>
            </a:rPr>
            <a:t>² </a:t>
          </a:r>
          <a:r>
            <a:rPr lang="de-DE" sz="1400" dirty="0"/>
            <a:t>= 16.78</a:t>
          </a:r>
        </a:p>
        <a:p xmlns:a="http://schemas.openxmlformats.org/drawingml/2006/main">
          <a:r>
            <a:rPr lang="de-DE" sz="1400" dirty="0"/>
            <a:t>N = 110</a:t>
          </a:r>
        </a:p>
        <a:p xmlns:a="http://schemas.openxmlformats.org/drawingml/2006/main">
          <a:r>
            <a:rPr lang="de-DE" sz="1400" dirty="0" err="1"/>
            <a:t>range</a:t>
          </a:r>
          <a:r>
            <a:rPr lang="de-DE" sz="1400" dirty="0"/>
            <a:t>: 1-7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0.75567</cdr:x>
      <cdr:y>0.58786</cdr:y>
    </cdr:from>
    <cdr:to>
      <cdr:x>0.94293</cdr:x>
      <cdr:y>0.78074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5AC81C48-1727-4A8F-89C0-079776293115}"/>
            </a:ext>
          </a:extLst>
        </cdr:cNvPr>
        <cdr:cNvSpPr txBox="1"/>
      </cdr:nvSpPr>
      <cdr:spPr>
        <a:xfrm xmlns:a="http://schemas.openxmlformats.org/drawingml/2006/main">
          <a:off x="6393085" y="2633563"/>
          <a:ext cx="1584176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400" dirty="0" err="1"/>
            <a:t>Cohen‘s</a:t>
          </a:r>
          <a:r>
            <a:rPr lang="de-DE" sz="1400" dirty="0"/>
            <a:t> d= 0.59</a:t>
          </a:r>
        </a:p>
        <a:p xmlns:a="http://schemas.openxmlformats.org/drawingml/2006/main">
          <a:r>
            <a:rPr lang="de-DE" sz="1400" dirty="0"/>
            <a:t>n=6.524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0.75567</cdr:x>
      <cdr:y>0.58786</cdr:y>
    </cdr:from>
    <cdr:to>
      <cdr:x>0.94293</cdr:x>
      <cdr:y>0.78074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5AC81C48-1727-4A8F-89C0-079776293115}"/>
            </a:ext>
          </a:extLst>
        </cdr:cNvPr>
        <cdr:cNvSpPr txBox="1"/>
      </cdr:nvSpPr>
      <cdr:spPr>
        <a:xfrm xmlns:a="http://schemas.openxmlformats.org/drawingml/2006/main">
          <a:off x="6393085" y="2633563"/>
          <a:ext cx="1584176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400" dirty="0" err="1"/>
            <a:t>Cohen‘s</a:t>
          </a:r>
          <a:r>
            <a:rPr lang="de-DE" sz="1400" dirty="0"/>
            <a:t> d= 0.53</a:t>
          </a:r>
        </a:p>
        <a:p xmlns:a="http://schemas.openxmlformats.org/drawingml/2006/main">
          <a:r>
            <a:rPr lang="de-DE" sz="1400" dirty="0"/>
            <a:t>n=6.524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8824" y="420571"/>
            <a:ext cx="5356316" cy="424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8825" y="9302540"/>
            <a:ext cx="1318623" cy="28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fld id="{A32DC80D-291A-4ABB-A78B-0417274A267C}" type="datetime4">
              <a:rPr lang="de-DE"/>
              <a:pPr/>
              <a:t>14. Dezember 2023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07447" y="9302540"/>
            <a:ext cx="4424783" cy="28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46393" y="9302540"/>
            <a:ext cx="664032" cy="28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7CC2173-B0D1-45F1-9D54-E33B7353DA19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0182" name="Picture 6" descr="tud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9906" y="391269"/>
            <a:ext cx="920519" cy="453319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88825" y="194773"/>
            <a:ext cx="6421600" cy="15685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188825" y="391269"/>
            <a:ext cx="6421600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88825" y="9224976"/>
            <a:ext cx="642160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7252" y="844589"/>
            <a:ext cx="6421599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007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tud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2039" y="391270"/>
            <a:ext cx="926812" cy="456767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7251" y="9430091"/>
            <a:ext cx="1605007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fld id="{065B079B-E513-489A-8A1B-D7C78493EA86}" type="datetime4">
              <a:rPr lang="de-DE"/>
              <a:pPr/>
              <a:t>14. Dezember 2023</a:t>
            </a:fld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1003300"/>
            <a:ext cx="4445000" cy="3335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88825" y="4652133"/>
            <a:ext cx="6420026" cy="465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92258" y="9430091"/>
            <a:ext cx="4069164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61422" y="9430091"/>
            <a:ext cx="934680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36AA9A4-5D0B-4134-89A6-D8B9DAA4F25C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8824" y="420571"/>
            <a:ext cx="5356316" cy="427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88825" y="194773"/>
            <a:ext cx="6421600" cy="15685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88825" y="391269"/>
            <a:ext cx="6421600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88825" y="848036"/>
            <a:ext cx="642160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88825" y="9430091"/>
            <a:ext cx="642160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7252" y="4455636"/>
            <a:ext cx="6421599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78740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003300"/>
            <a:ext cx="4445000" cy="3335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http://i.huffpost.com/gen/3828066/images/o-HAPPINESS-facebook.jpg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5B079B-E513-489A-8A1B-D7C78493EA86}" type="datetime4">
              <a:rPr lang="de-DE" smtClean="0"/>
              <a:pPr/>
              <a:t>14. Dezember 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|  </a:t>
            </a:r>
            <a:fld id="{C36AA9A4-5D0B-4134-89A6-D8B9DAA4F25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253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003300"/>
            <a:ext cx="4445000" cy="3335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Schmid: http://img.welt.de/img/kultur/crop151378908/1859733858-ci3x2l-w540/Philosoph-Wilhelm-Schmid-3-.jpg</a:t>
            </a:r>
          </a:p>
          <a:p>
            <a:r>
              <a:rPr lang="de-DE" dirty="0"/>
              <a:t>Geist, Seele, Körper: http://www.erfrischend-anders.info/fileadmin/inhalt/geist-seele-koerper.jpg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5B079B-E513-489A-8A1B-D7C78493EA86}" type="datetime4">
              <a:rPr lang="de-DE" smtClean="0"/>
              <a:pPr/>
              <a:t>14. Dezember 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|  </a:t>
            </a:r>
            <a:fld id="{C36AA9A4-5D0B-4134-89A6-D8B9DAA4F25C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96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9C1C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449388"/>
            <a:ext cx="6642117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87049" name="Picture 9" descr="tud_logo"/>
          <p:cNvPicPr>
            <a:picLocks noChangeAspect="1" noChangeArrowheads="1"/>
          </p:cNvPicPr>
          <p:nvPr/>
        </p:nvPicPr>
        <p:blipFill>
          <a:blip r:embed="rId2" cstate="print"/>
          <a:srcRect r="5453"/>
          <a:stretch>
            <a:fillRect/>
          </a:stretch>
        </p:blipFill>
        <p:spPr bwMode="auto">
          <a:xfrm>
            <a:off x="7172325" y="657225"/>
            <a:ext cx="18732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8EA3A1B5-5618-4FAD-A37E-A36AA1BBA3F4}"/>
              </a:ext>
            </a:extLst>
          </p:cNvPr>
          <p:cNvSpPr txBox="1">
            <a:spLocks/>
          </p:cNvSpPr>
          <p:nvPr userDrawn="1"/>
        </p:nvSpPr>
        <p:spPr>
          <a:xfrm>
            <a:off x="252412" y="6364192"/>
            <a:ext cx="8639175" cy="37717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TU Darmstadt  |  </a:t>
            </a:r>
            <a:r>
              <a:rPr kumimoji="0" lang="de-DE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Prof. Dr. Bernhard Schmitz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 						               </a:t>
            </a: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/>
              <a:t>‹Nr.›</a:t>
            </a:fld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6823569" cy="4479943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421455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42145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5" y="1592263"/>
            <a:ext cx="4135438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1592263"/>
            <a:ext cx="4105274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7620" y="1620000"/>
            <a:ext cx="5000660" cy="45061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8776" y="1620000"/>
            <a:ext cx="3106738" cy="45061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40000" cy="8382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64211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620000"/>
            <a:ext cx="66408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pic>
        <p:nvPicPr>
          <p:cNvPr id="1033" name="Picture 9" descr="tud_logo"/>
          <p:cNvPicPr>
            <a:picLocks noChangeAspect="1" noChangeArrowheads="1"/>
          </p:cNvPicPr>
          <p:nvPr/>
        </p:nvPicPr>
        <p:blipFill>
          <a:blip r:embed="rId10" cstate="print"/>
          <a:srcRect r="5453"/>
          <a:stretch>
            <a:fillRect/>
          </a:stretch>
        </p:blipFill>
        <p:spPr bwMode="auto">
          <a:xfrm>
            <a:off x="7167563" y="512763"/>
            <a:ext cx="18732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1713CF31-88FC-465C-9765-F24A9BD32AAE}"/>
              </a:ext>
            </a:extLst>
          </p:cNvPr>
          <p:cNvSpPr txBox="1">
            <a:spLocks/>
          </p:cNvSpPr>
          <p:nvPr userDrawn="1"/>
        </p:nvSpPr>
        <p:spPr>
          <a:xfrm>
            <a:off x="252412" y="6364192"/>
            <a:ext cx="8639175" cy="37717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TU Darmstadt  |  </a:t>
            </a:r>
            <a:r>
              <a:rPr kumimoji="0" lang="de-DE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Prof. Dr. Bernhard Schmitz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						               </a:t>
            </a: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/>
              <a:t>‹Nr.›</a:t>
            </a:fld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n-lt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None/>
        <a:defRPr sz="200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9388" indent="-177800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538163" indent="-187325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Tahoma" pitchFamily="34" charset="0"/>
        </a:defRPr>
      </a:lvl3pPr>
      <a:lvl4pPr marL="717550" indent="-17303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908050" indent="-188913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13652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27/1015-5759/a000650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280932" y="2708920"/>
            <a:ext cx="6642117" cy="1152128"/>
          </a:xfrm>
        </p:spPr>
        <p:txBody>
          <a:bodyPr/>
          <a:lstStyle/>
          <a:p>
            <a:r>
              <a:rPr lang="de-DE" dirty="0"/>
              <a:t>Prof. Dr. Bernhard Schmitz, TU Darmstadt</a:t>
            </a:r>
          </a:p>
          <a:p>
            <a:r>
              <a:rPr lang="de-DE" dirty="0"/>
              <a:t>TUDGPBP Darmstadt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-315416"/>
            <a:ext cx="10009112" cy="3744416"/>
          </a:xfrm>
        </p:spPr>
        <p:txBody>
          <a:bodyPr/>
          <a:lstStyle/>
          <a:p>
            <a:br>
              <a:rPr lang="de-DE" sz="4000" dirty="0"/>
            </a:br>
            <a:r>
              <a:rPr lang="de-DE" sz="4000" dirty="0"/>
              <a:t>Lebenskunst und </a:t>
            </a:r>
            <a:br>
              <a:rPr lang="de-DE" sz="4000" dirty="0"/>
            </a:br>
            <a:r>
              <a:rPr lang="de-DE" sz="4000" dirty="0"/>
              <a:t>Wohlbefinden</a:t>
            </a:r>
            <a:br>
              <a:rPr lang="de-DE" sz="4000" dirty="0"/>
            </a:br>
            <a:r>
              <a:rPr lang="de-DE" sz="4000" dirty="0"/>
              <a:t>Bernhard Schmitz</a:t>
            </a:r>
            <a:br>
              <a:rPr lang="de-DE" sz="4000" dirty="0"/>
            </a:br>
            <a:br>
              <a:rPr lang="de-DE" sz="4000" dirty="0"/>
            </a:br>
            <a:r>
              <a:rPr lang="de-DE" sz="4000" dirty="0"/>
              <a:t>  Prof. Dr. B. Schmitz</a:t>
            </a:r>
            <a:br>
              <a:rPr lang="de-DE" sz="4000" dirty="0"/>
            </a:br>
            <a:r>
              <a:rPr lang="de-DE" sz="4000" dirty="0"/>
              <a:t>  Lebenskunst</a:t>
            </a:r>
            <a:br>
              <a:rPr lang="de-DE" sz="4000" dirty="0"/>
            </a:br>
            <a:br>
              <a:rPr lang="de-DE" sz="4000" dirty="0"/>
            </a:br>
            <a:br>
              <a:rPr lang="de-DE" sz="4000" dirty="0"/>
            </a:br>
            <a:r>
              <a:rPr lang="de-DE" sz="4000" dirty="0">
                <a:solidFill>
                  <a:schemeClr val="tx1"/>
                </a:solidFill>
              </a:rPr>
              <a:t>Vorstellung von Themen </a:t>
            </a:r>
            <a:br>
              <a:rPr lang="de-DE" sz="4000" dirty="0">
                <a:solidFill>
                  <a:schemeClr val="tx1"/>
                </a:solidFill>
              </a:rPr>
            </a:br>
            <a:br>
              <a:rPr lang="de-DE" sz="4000" dirty="0">
                <a:solidFill>
                  <a:schemeClr val="tx1"/>
                </a:solidFill>
              </a:rPr>
            </a:br>
            <a:r>
              <a:rPr lang="de-DE" sz="4000" dirty="0">
                <a:solidFill>
                  <a:schemeClr val="tx1"/>
                </a:solidFill>
              </a:rPr>
              <a:t>Institut für Psychologie 14.12.2023</a:t>
            </a:r>
            <a:br>
              <a:rPr lang="de-DE" sz="4000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73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Komponenten  von Lebenskunst</a:t>
            </a:r>
            <a:br>
              <a:rPr lang="de-DE" dirty="0"/>
            </a:br>
            <a:r>
              <a:rPr lang="de-DE" dirty="0"/>
              <a:t>		Sorge um	</a:t>
            </a:r>
            <a:endParaRPr lang="de-DE" sz="1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656403"/>
              </p:ext>
            </p:extLst>
          </p:nvPr>
        </p:nvGraphicFramePr>
        <p:xfrm>
          <a:off x="323528" y="1428953"/>
          <a:ext cx="7848872" cy="7158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4272148322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3153412086"/>
                    </a:ext>
                  </a:extLst>
                </a:gridCol>
              </a:tblGrid>
              <a:tr h="996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Selbst</a:t>
                      </a:r>
                      <a:endParaRPr lang="de-DE" sz="2400" dirty="0"/>
                    </a:p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/>
                        <a:t>Selbstbestimmte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Lebensgestaltung</a:t>
                      </a:r>
                      <a:r>
                        <a:rPr lang="en-US" sz="1600" dirty="0"/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err="1"/>
                        <a:t>Selbstkenntnis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35683"/>
                  </a:ext>
                </a:extLst>
              </a:tr>
              <a:tr h="775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Körper</a:t>
                      </a:r>
                      <a:r>
                        <a:rPr lang="en-US" sz="1800" dirty="0"/>
                        <a:t>:</a:t>
                      </a:r>
                      <a:endParaRPr lang="de-DE" sz="2400" dirty="0"/>
                    </a:p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     Gesundheit,  </a:t>
                      </a:r>
                      <a:r>
                        <a:rPr lang="en-US" sz="1600" dirty="0" err="1"/>
                        <a:t>Ernährung</a:t>
                      </a:r>
                      <a:endParaRPr lang="en-US" sz="160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/>
                        <a:t>Genuss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755574"/>
                  </a:ext>
                </a:extLst>
              </a:tr>
              <a:tr h="99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/>
                        <a:t>Geist (</a:t>
                      </a:r>
                      <a:r>
                        <a:rPr lang="en-US" sz="1800" kern="0" dirty="0" err="1"/>
                        <a:t>Kognition</a:t>
                      </a:r>
                      <a:r>
                        <a:rPr lang="en-US" sz="1800" kern="0" dirty="0"/>
                        <a:t>)</a:t>
                      </a:r>
                      <a:endParaRPr lang="de-DE" sz="2400" kern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0" dirty="0"/>
                        <a:t>Positive </a:t>
                      </a:r>
                      <a:r>
                        <a:rPr lang="en-US" sz="1600" kern="0" dirty="0" err="1"/>
                        <a:t>Lebenseinstellung</a:t>
                      </a:r>
                      <a:endParaRPr lang="de-DE" sz="2000" kern="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0" dirty="0"/>
                        <a:t>Reflexion (Lernen aus Fehlern)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0" dirty="0"/>
                        <a:t>Sinn</a:t>
                      </a:r>
                      <a:endParaRPr lang="en-US" sz="1600" kern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173890"/>
                  </a:ext>
                </a:extLst>
              </a:tr>
              <a:tr h="1218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err="1"/>
                        <a:t>Seele</a:t>
                      </a:r>
                      <a:endParaRPr lang="en-US" sz="1800" kern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Motivation/Emotion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err="1"/>
                        <a:t>Umwelt</a:t>
                      </a:r>
                      <a:r>
                        <a:rPr lang="en-US" sz="1800" kern="0" dirty="0"/>
                        <a:t>:</a:t>
                      </a:r>
                      <a:endParaRPr lang="de-DE" sz="2400" kern="0" dirty="0"/>
                    </a:p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0" dirty="0" err="1"/>
                        <a:t>Gelassenheit</a:t>
                      </a:r>
                      <a:endParaRPr lang="en-US" sz="1800" kern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0" dirty="0" err="1"/>
                        <a:t>Verfolgen</a:t>
                      </a:r>
                      <a:r>
                        <a:rPr lang="en-US" sz="1800" kern="0" dirty="0"/>
                        <a:t> </a:t>
                      </a:r>
                      <a:r>
                        <a:rPr lang="en-US" sz="1800" kern="0" dirty="0" err="1"/>
                        <a:t>selbstgesetzter</a:t>
                      </a:r>
                      <a:r>
                        <a:rPr lang="en-US" sz="1800" kern="0" dirty="0"/>
                        <a:t> </a:t>
                      </a:r>
                      <a:r>
                        <a:rPr lang="en-US" sz="1800" kern="0" dirty="0" err="1"/>
                        <a:t>Ziele</a:t>
                      </a:r>
                      <a:endParaRPr lang="en-US" sz="1800" kern="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2317" kern="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0" dirty="0" err="1"/>
                        <a:t>Soziale</a:t>
                      </a:r>
                      <a:r>
                        <a:rPr lang="en-US" sz="1800" kern="0" dirty="0"/>
                        <a:t> </a:t>
                      </a:r>
                      <a:r>
                        <a:rPr lang="en-US" sz="1800" kern="0" dirty="0" err="1"/>
                        <a:t>Kontakte</a:t>
                      </a:r>
                      <a:endParaRPr lang="en-US" sz="1800" kern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err="1"/>
                        <a:t>Umgang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mit</a:t>
                      </a:r>
                      <a:r>
                        <a:rPr lang="en-US" sz="1800" dirty="0"/>
                        <a:t> (</a:t>
                      </a:r>
                      <a:r>
                        <a:rPr lang="en-US" sz="1800" dirty="0" err="1"/>
                        <a:t>negativen</a:t>
                      </a:r>
                      <a:r>
                        <a:rPr lang="en-US" sz="1800" dirty="0"/>
                        <a:t>)  </a:t>
                      </a:r>
                      <a:r>
                        <a:rPr lang="en-US" sz="1800" dirty="0" err="1"/>
                        <a:t>Ereignissen</a:t>
                      </a:r>
                      <a:r>
                        <a:rPr lang="en-US" sz="1800" dirty="0"/>
                        <a:t>: Coping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800" kern="0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de-DE" sz="2400" kern="0" dirty="0"/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97653"/>
                  </a:ext>
                </a:extLst>
              </a:tr>
              <a:tr h="77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de-DE" sz="1600" kern="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de-DE" sz="2000" kern="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583036"/>
                  </a:ext>
                </a:extLst>
              </a:tr>
              <a:tr h="775222">
                <a:tc>
                  <a:txBody>
                    <a:bodyPr/>
                    <a:lstStyle/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2" descr="http://liebeisstleben.com/wp-content/uploads/2015/11/Screenshot-57.png">
            <a:extLst>
              <a:ext uri="{FF2B5EF4-FFF2-40B4-BE49-F238E27FC236}">
                <a16:creationId xmlns:a16="http://schemas.microsoft.com/office/drawing/2014/main" id="{DA363591-A43E-4C06-97D2-92B64965F32D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72916"/>
            <a:ext cx="29878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028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7531D3-30B1-48BE-BF82-1A3514D70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Validierung</a:t>
            </a:r>
            <a:br>
              <a:rPr lang="de-DE" dirty="0"/>
            </a:br>
            <a:r>
              <a:rPr lang="de-DE" sz="2400" dirty="0"/>
              <a:t>Korrelation zum Lebenskunstfragebogen 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B54A8984-1519-47F2-88C1-AE2C08D33B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052206"/>
              </p:ext>
            </p:extLst>
          </p:nvPr>
        </p:nvGraphicFramePr>
        <p:xfrm>
          <a:off x="574328" y="1653843"/>
          <a:ext cx="7992000" cy="4907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6452567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232025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22951307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81001749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15199441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0923499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03895589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04319491"/>
                    </a:ext>
                  </a:extLst>
                </a:gridCol>
              </a:tblGrid>
              <a:tr h="578013"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Wohlbefinden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 err="1"/>
                        <a:t>Flourishing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Negative Befindlichkeit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592549"/>
                  </a:ext>
                </a:extLst>
              </a:tr>
              <a:tr h="365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u="none" strike="noStrike" dirty="0">
                        <a:effectLst/>
                      </a:endParaRPr>
                    </a:p>
                  </a:txBody>
                  <a:tcPr marL="2421" marR="2421" marT="2421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67366946"/>
                  </a:ext>
                </a:extLst>
              </a:tr>
              <a:tr h="806175"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SHS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(Subjective </a:t>
                      </a:r>
                      <a:r>
                        <a:rPr lang="de-DE" sz="1050" dirty="0" err="1"/>
                        <a:t>Happiness</a:t>
                      </a:r>
                      <a:r>
                        <a:rPr lang="de-DE" sz="1050" dirty="0"/>
                        <a:t> </a:t>
                      </a:r>
                      <a:r>
                        <a:rPr lang="de-DE" sz="1050" dirty="0" err="1"/>
                        <a:t>Scale</a:t>
                      </a:r>
                      <a:r>
                        <a:rPr lang="de-DE" sz="105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.62**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u="none" strike="noStrike" dirty="0">
                          <a:effectLst/>
                        </a:rPr>
                        <a:t>PERMA</a:t>
                      </a: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.76**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Depressivität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>
                          <a:effectLst/>
                        </a:rPr>
                        <a:t>-.57***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extLst>
                  <a:ext uri="{0D108BD9-81ED-4DB2-BD59-A6C34878D82A}">
                    <a16:rowId xmlns:a16="http://schemas.microsoft.com/office/drawing/2014/main" val="3466577908"/>
                  </a:ext>
                </a:extLst>
              </a:tr>
              <a:tr h="806175"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SWLS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(</a:t>
                      </a:r>
                      <a:r>
                        <a:rPr lang="de-DE" sz="1050" dirty="0" err="1"/>
                        <a:t>Satisfaction</a:t>
                      </a:r>
                      <a:r>
                        <a:rPr lang="de-DE" sz="1050" dirty="0"/>
                        <a:t> </a:t>
                      </a:r>
                      <a:r>
                        <a:rPr lang="de-DE" sz="1050" dirty="0" err="1"/>
                        <a:t>with</a:t>
                      </a:r>
                      <a:r>
                        <a:rPr lang="de-DE" sz="1050" dirty="0"/>
                        <a:t> Life </a:t>
                      </a:r>
                      <a:r>
                        <a:rPr lang="de-DE" sz="1050" dirty="0" err="1"/>
                        <a:t>Scale</a:t>
                      </a:r>
                      <a:r>
                        <a:rPr lang="de-DE" sz="105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.59**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Ängstlichkeit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-.75**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extLst>
                  <a:ext uri="{0D108BD9-81ED-4DB2-BD59-A6C34878D82A}">
                    <a16:rowId xmlns:a16="http://schemas.microsoft.com/office/drawing/2014/main" val="2516608221"/>
                  </a:ext>
                </a:extLst>
              </a:tr>
              <a:tr h="1049549"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PWB (</a:t>
                      </a:r>
                      <a:r>
                        <a:rPr lang="de-DE" sz="1600" dirty="0" err="1"/>
                        <a:t>self-acceptance</a:t>
                      </a:r>
                      <a:r>
                        <a:rPr lang="de-DE" sz="16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(Psychological Well-</a:t>
                      </a:r>
                      <a:r>
                        <a:rPr lang="de-DE" sz="1050" dirty="0" err="1"/>
                        <a:t>Being</a:t>
                      </a:r>
                      <a:r>
                        <a:rPr lang="de-DE" sz="105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.66**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Flourishing FS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.72**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38606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 fontAlgn="ctr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120498"/>
                  </a:ext>
                </a:extLst>
              </a:tr>
              <a:tr h="768148"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AHI</a:t>
                      </a:r>
                      <a:r>
                        <a:rPr lang="de-DE" sz="1050" dirty="0"/>
                        <a:t> </a:t>
                      </a:r>
                    </a:p>
                    <a:p>
                      <a:pPr algn="l"/>
                      <a:r>
                        <a:rPr lang="de-DE" sz="1050" dirty="0"/>
                        <a:t>(</a:t>
                      </a:r>
                      <a:r>
                        <a:rPr lang="de-DE" sz="1050" dirty="0" err="1"/>
                        <a:t>authentic</a:t>
                      </a:r>
                      <a:r>
                        <a:rPr lang="de-DE" sz="1050" dirty="0"/>
                        <a:t> </a:t>
                      </a:r>
                      <a:r>
                        <a:rPr lang="de-DE" sz="1050" dirty="0" err="1"/>
                        <a:t>happiness</a:t>
                      </a:r>
                      <a:r>
                        <a:rPr lang="de-DE" sz="1050" dirty="0"/>
                        <a:t> </a:t>
                      </a:r>
                      <a:r>
                        <a:rPr lang="de-DE" sz="1050" dirty="0" err="1"/>
                        <a:t>inventory</a:t>
                      </a:r>
                      <a:r>
                        <a:rPr lang="de-DE" sz="1050" dirty="0"/>
                        <a:t>)</a:t>
                      </a:r>
                    </a:p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.72**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421" marR="2421" marT="2421" marB="0"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99571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5F10029E-D256-4BB5-89FC-DD117165427F}"/>
              </a:ext>
            </a:extLst>
          </p:cNvPr>
          <p:cNvSpPr txBox="1"/>
          <p:nvPr/>
        </p:nvSpPr>
        <p:spPr>
          <a:xfrm>
            <a:off x="4860032" y="598278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Schmitz (2016)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D1905B8B-86B3-43E6-A246-393E316DA770}"/>
              </a:ext>
            </a:extLst>
          </p:cNvPr>
          <p:cNvSpPr txBox="1">
            <a:spLocks/>
          </p:cNvSpPr>
          <p:nvPr/>
        </p:nvSpPr>
        <p:spPr bwMode="auto">
          <a:xfrm>
            <a:off x="597992" y="1412777"/>
            <a:ext cx="682356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fontAlgn="ctr"/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0966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Validierung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Verwandte Konstrukte</a:t>
            </a:r>
          </a:p>
          <a:p>
            <a:r>
              <a:rPr lang="de-DE" dirty="0"/>
              <a:t>		Resilienz		.68**</a:t>
            </a:r>
          </a:p>
          <a:p>
            <a:r>
              <a:rPr lang="de-DE" dirty="0"/>
              <a:t>		Emotionale Kompetenz .71**</a:t>
            </a:r>
          </a:p>
          <a:p>
            <a:r>
              <a:rPr lang="de-DE" dirty="0"/>
              <a:t>		Achtsamkeit		.64**</a:t>
            </a:r>
          </a:p>
          <a:p>
            <a:r>
              <a:rPr lang="de-DE" dirty="0"/>
              <a:t>		Selbstregulation 	.61**</a:t>
            </a:r>
          </a:p>
          <a:p>
            <a:r>
              <a:rPr lang="de-DE" dirty="0"/>
              <a:t>		Kohärenz		.69**</a:t>
            </a:r>
          </a:p>
          <a:p>
            <a:r>
              <a:rPr lang="de-DE" dirty="0"/>
              <a:t>		Weisheit		.58**</a:t>
            </a:r>
          </a:p>
          <a:p>
            <a:r>
              <a:rPr lang="de-DE" dirty="0"/>
              <a:t>Andere</a:t>
            </a:r>
          </a:p>
          <a:p>
            <a:r>
              <a:rPr lang="de-DE" dirty="0"/>
              <a:t>		Intelligenz		.00</a:t>
            </a:r>
          </a:p>
          <a:p>
            <a:r>
              <a:rPr lang="de-DE" dirty="0"/>
              <a:t>						Schmitz (2016)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5535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Validierungsmethoden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Peer-</a:t>
            </a:r>
            <a:r>
              <a:rPr lang="de-DE" dirty="0" err="1"/>
              <a:t>assesment</a:t>
            </a:r>
            <a:endParaRPr lang="de-DE" dirty="0"/>
          </a:p>
          <a:p>
            <a:pPr marL="0" indent="0"/>
            <a:endParaRPr lang="de-DE" dirty="0"/>
          </a:p>
          <a:p>
            <a:r>
              <a:rPr lang="de-DE" b="1" dirty="0"/>
              <a:t>Objektive Maße: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Physiologische Maße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(Herzratenvariabilität, Hautwiderstand EDA)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Textanalysen</a:t>
            </a:r>
          </a:p>
        </p:txBody>
      </p:sp>
    </p:spTree>
    <p:extLst>
      <p:ext uri="{BB962C8B-B14F-4D97-AF65-F5344CB8AC3E}">
        <p14:creationId xmlns:p14="http://schemas.microsoft.com/office/powerpoint/2010/main" val="3605445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D120F-D890-4452-803A-F044C166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Interventionen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3F845E-49AF-4426-881A-47AD0907C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/>
              <a:t>Trainings</a:t>
            </a:r>
            <a:r>
              <a:rPr lang="de-DE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/>
              <a:t>Coaching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/>
              <a:t>Therapie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/>
              <a:t>Übungen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0873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C9EB8-A4DE-4B3C-8755-6064740D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Training Schüler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4C694942-178F-4C1A-B44A-DF3F4DEAEF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148429"/>
              </p:ext>
            </p:extLst>
          </p:nvPr>
        </p:nvGraphicFramePr>
        <p:xfrm>
          <a:off x="360363" y="1619250"/>
          <a:ext cx="8460109" cy="44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A936C42D-2101-4880-84B5-5F0E7A198172}"/>
              </a:ext>
            </a:extLst>
          </p:cNvPr>
          <p:cNvSpPr/>
          <p:nvPr/>
        </p:nvSpPr>
        <p:spPr>
          <a:xfrm>
            <a:off x="1134625" y="1631483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leichschenkliges Dreieck 4">
            <a:extLst>
              <a:ext uri="{FF2B5EF4-FFF2-40B4-BE49-F238E27FC236}">
                <a16:creationId xmlns:a16="http://schemas.microsoft.com/office/drawing/2014/main" id="{DD5E7FEB-58D8-46AB-BB3A-53AE53EB81A3}"/>
              </a:ext>
            </a:extLst>
          </p:cNvPr>
          <p:cNvSpPr/>
          <p:nvPr/>
        </p:nvSpPr>
        <p:spPr>
          <a:xfrm rot="5400000">
            <a:off x="7112103" y="5682394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417F38B-BC04-4607-AD5B-5A7B9A8D003E}"/>
              </a:ext>
            </a:extLst>
          </p:cNvPr>
          <p:cNvSpPr/>
          <p:nvPr/>
        </p:nvSpPr>
        <p:spPr>
          <a:xfrm>
            <a:off x="683565" y="5551178"/>
            <a:ext cx="36639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Daten 6">
            <a:extLst>
              <a:ext uri="{FF2B5EF4-FFF2-40B4-BE49-F238E27FC236}">
                <a16:creationId xmlns:a16="http://schemas.microsoft.com/office/drawing/2014/main" id="{23940AF5-BBF3-4486-8533-09BF9C824CE4}"/>
              </a:ext>
            </a:extLst>
          </p:cNvPr>
          <p:cNvSpPr/>
          <p:nvPr/>
        </p:nvSpPr>
        <p:spPr>
          <a:xfrm rot="18947505">
            <a:off x="882022" y="5417997"/>
            <a:ext cx="588620" cy="129453"/>
          </a:xfrm>
          <a:prstGeom prst="flowChartInputOutpu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5963A56-61B4-4FB1-BF98-A8594A8FA3D4}"/>
              </a:ext>
            </a:extLst>
          </p:cNvPr>
          <p:cNvSpPr/>
          <p:nvPr/>
        </p:nvSpPr>
        <p:spPr>
          <a:xfrm>
            <a:off x="1318898" y="5221366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8B876F4-10B6-4B49-ACC4-9D98F77A483E}"/>
              </a:ext>
            </a:extLst>
          </p:cNvPr>
          <p:cNvSpPr/>
          <p:nvPr/>
        </p:nvSpPr>
        <p:spPr>
          <a:xfrm>
            <a:off x="897418" y="5514669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9601A6F-F131-42E1-8829-DC469D72D6AE}"/>
              </a:ext>
            </a:extLst>
          </p:cNvPr>
          <p:cNvSpPr txBox="1"/>
          <p:nvPr/>
        </p:nvSpPr>
        <p:spPr>
          <a:xfrm>
            <a:off x="4860032" y="598278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Schmitz (2016)</a:t>
            </a:r>
          </a:p>
        </p:txBody>
      </p:sp>
      <p:sp>
        <p:nvSpPr>
          <p:cNvPr id="11" name="Textfeld 1">
            <a:extLst>
              <a:ext uri="{FF2B5EF4-FFF2-40B4-BE49-F238E27FC236}">
                <a16:creationId xmlns:a16="http://schemas.microsoft.com/office/drawing/2014/main" id="{B9F9F135-63D7-4729-AF72-3F404072AFDD}"/>
              </a:ext>
            </a:extLst>
          </p:cNvPr>
          <p:cNvSpPr txBox="1"/>
          <p:nvPr/>
        </p:nvSpPr>
        <p:spPr>
          <a:xfrm>
            <a:off x="7172614" y="4437112"/>
            <a:ext cx="1584240" cy="8640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sym typeface="Symbol" panose="05050102010706020507" pitchFamily="18" charset="2"/>
              </a:rPr>
              <a:t>² </a:t>
            </a:r>
            <a:r>
              <a:rPr lang="de-DE" sz="1400" dirty="0"/>
              <a:t>= .05</a:t>
            </a:r>
          </a:p>
          <a:p>
            <a:r>
              <a:rPr lang="de-DE" sz="1400" dirty="0"/>
              <a:t>N = 164</a:t>
            </a:r>
          </a:p>
          <a:p>
            <a:r>
              <a:rPr lang="de-DE" sz="1400" dirty="0" err="1"/>
              <a:t>range</a:t>
            </a:r>
            <a:r>
              <a:rPr lang="de-DE" sz="1400" dirty="0"/>
              <a:t>: 0-5</a:t>
            </a:r>
          </a:p>
        </p:txBody>
      </p:sp>
    </p:spTree>
    <p:extLst>
      <p:ext uri="{BB962C8B-B14F-4D97-AF65-F5344CB8AC3E}">
        <p14:creationId xmlns:p14="http://schemas.microsoft.com/office/powerpoint/2010/main" val="591670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C9EB8-A4DE-4B3C-8755-6064740D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Webtrainings: Lebenskunst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4C694942-178F-4C1A-B44A-DF3F4DEAEF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495402"/>
              </p:ext>
            </p:extLst>
          </p:nvPr>
        </p:nvGraphicFramePr>
        <p:xfrm>
          <a:off x="360363" y="1619250"/>
          <a:ext cx="8460109" cy="44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A936C42D-2101-4880-84B5-5F0E7A198172}"/>
              </a:ext>
            </a:extLst>
          </p:cNvPr>
          <p:cNvSpPr/>
          <p:nvPr/>
        </p:nvSpPr>
        <p:spPr>
          <a:xfrm>
            <a:off x="1049958" y="1623016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leichschenkliges Dreieck 4">
            <a:extLst>
              <a:ext uri="{FF2B5EF4-FFF2-40B4-BE49-F238E27FC236}">
                <a16:creationId xmlns:a16="http://schemas.microsoft.com/office/drawing/2014/main" id="{DD5E7FEB-58D8-46AB-BB3A-53AE53EB81A3}"/>
              </a:ext>
            </a:extLst>
          </p:cNvPr>
          <p:cNvSpPr/>
          <p:nvPr/>
        </p:nvSpPr>
        <p:spPr>
          <a:xfrm rot="5400000">
            <a:off x="6779927" y="5682394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417F38B-BC04-4607-AD5B-5A7B9A8D003E}"/>
              </a:ext>
            </a:extLst>
          </p:cNvPr>
          <p:cNvSpPr/>
          <p:nvPr/>
        </p:nvSpPr>
        <p:spPr>
          <a:xfrm>
            <a:off x="683568" y="5661248"/>
            <a:ext cx="36639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Daten 6">
            <a:extLst>
              <a:ext uri="{FF2B5EF4-FFF2-40B4-BE49-F238E27FC236}">
                <a16:creationId xmlns:a16="http://schemas.microsoft.com/office/drawing/2014/main" id="{23940AF5-BBF3-4486-8533-09BF9C824CE4}"/>
              </a:ext>
            </a:extLst>
          </p:cNvPr>
          <p:cNvSpPr/>
          <p:nvPr/>
        </p:nvSpPr>
        <p:spPr>
          <a:xfrm rot="18947505">
            <a:off x="822756" y="5417997"/>
            <a:ext cx="588620" cy="129453"/>
          </a:xfrm>
          <a:prstGeom prst="flowChartInputOutpu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5963A56-61B4-4FB1-BF98-A8594A8FA3D4}"/>
              </a:ext>
            </a:extLst>
          </p:cNvPr>
          <p:cNvSpPr/>
          <p:nvPr/>
        </p:nvSpPr>
        <p:spPr>
          <a:xfrm>
            <a:off x="1259632" y="5221366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8B876F4-10B6-4B49-ACC4-9D98F77A483E}"/>
              </a:ext>
            </a:extLst>
          </p:cNvPr>
          <p:cNvSpPr/>
          <p:nvPr/>
        </p:nvSpPr>
        <p:spPr>
          <a:xfrm>
            <a:off x="812749" y="5514669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BD0BF56-BBD6-4685-B917-94D08E56221B}"/>
              </a:ext>
            </a:extLst>
          </p:cNvPr>
          <p:cNvSpPr txBox="1"/>
          <p:nvPr/>
        </p:nvSpPr>
        <p:spPr>
          <a:xfrm>
            <a:off x="4860032" y="598278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nach Schmitz (2016)</a:t>
            </a:r>
          </a:p>
        </p:txBody>
      </p:sp>
    </p:spTree>
    <p:extLst>
      <p:ext uri="{BB962C8B-B14F-4D97-AF65-F5344CB8AC3E}">
        <p14:creationId xmlns:p14="http://schemas.microsoft.com/office/powerpoint/2010/main" val="183101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C9EB8-A4DE-4B3C-8755-6064740D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Webtrainings: Wohlbefinden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4C694942-178F-4C1A-B44A-DF3F4DEAEF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088668"/>
              </p:ext>
            </p:extLst>
          </p:nvPr>
        </p:nvGraphicFramePr>
        <p:xfrm>
          <a:off x="360363" y="1619250"/>
          <a:ext cx="8460109" cy="44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A936C42D-2101-4880-84B5-5F0E7A198172}"/>
              </a:ext>
            </a:extLst>
          </p:cNvPr>
          <p:cNvSpPr/>
          <p:nvPr/>
        </p:nvSpPr>
        <p:spPr>
          <a:xfrm>
            <a:off x="1049958" y="1623016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leichschenkliges Dreieck 4">
            <a:extLst>
              <a:ext uri="{FF2B5EF4-FFF2-40B4-BE49-F238E27FC236}">
                <a16:creationId xmlns:a16="http://schemas.microsoft.com/office/drawing/2014/main" id="{DD5E7FEB-58D8-46AB-BB3A-53AE53EB81A3}"/>
              </a:ext>
            </a:extLst>
          </p:cNvPr>
          <p:cNvSpPr/>
          <p:nvPr/>
        </p:nvSpPr>
        <p:spPr>
          <a:xfrm rot="5400000">
            <a:off x="6779927" y="5682394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417F38B-BC04-4607-AD5B-5A7B9A8D003E}"/>
              </a:ext>
            </a:extLst>
          </p:cNvPr>
          <p:cNvSpPr/>
          <p:nvPr/>
        </p:nvSpPr>
        <p:spPr>
          <a:xfrm>
            <a:off x="683568" y="5661248"/>
            <a:ext cx="36639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Daten 6">
            <a:extLst>
              <a:ext uri="{FF2B5EF4-FFF2-40B4-BE49-F238E27FC236}">
                <a16:creationId xmlns:a16="http://schemas.microsoft.com/office/drawing/2014/main" id="{23940AF5-BBF3-4486-8533-09BF9C824CE4}"/>
              </a:ext>
            </a:extLst>
          </p:cNvPr>
          <p:cNvSpPr/>
          <p:nvPr/>
        </p:nvSpPr>
        <p:spPr>
          <a:xfrm rot="18947505">
            <a:off x="822756" y="5417997"/>
            <a:ext cx="588620" cy="129453"/>
          </a:xfrm>
          <a:prstGeom prst="flowChartInputOutpu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5963A56-61B4-4FB1-BF98-A8594A8FA3D4}"/>
              </a:ext>
            </a:extLst>
          </p:cNvPr>
          <p:cNvSpPr/>
          <p:nvPr/>
        </p:nvSpPr>
        <p:spPr>
          <a:xfrm>
            <a:off x="1259632" y="5221366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8B876F4-10B6-4B49-ACC4-9D98F77A483E}"/>
              </a:ext>
            </a:extLst>
          </p:cNvPr>
          <p:cNvSpPr/>
          <p:nvPr/>
        </p:nvSpPr>
        <p:spPr>
          <a:xfrm>
            <a:off x="812749" y="5514669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98791552-788B-474E-A668-CAD5D6664D24}"/>
              </a:ext>
            </a:extLst>
          </p:cNvPr>
          <p:cNvCxnSpPr>
            <a:cxnSpLocks/>
          </p:cNvCxnSpPr>
          <p:nvPr/>
        </p:nvCxnSpPr>
        <p:spPr>
          <a:xfrm>
            <a:off x="1211442" y="5311264"/>
            <a:ext cx="504056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024C94B5-1D14-4EAA-97E0-DDFF59B2CEEF}"/>
              </a:ext>
            </a:extLst>
          </p:cNvPr>
          <p:cNvSpPr txBox="1"/>
          <p:nvPr/>
        </p:nvSpPr>
        <p:spPr>
          <a:xfrm>
            <a:off x="4860032" y="598278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nach Schmitz (2016)</a:t>
            </a:r>
          </a:p>
        </p:txBody>
      </p:sp>
    </p:spTree>
    <p:extLst>
      <p:ext uri="{BB962C8B-B14F-4D97-AF65-F5344CB8AC3E}">
        <p14:creationId xmlns:p14="http://schemas.microsoft.com/office/powerpoint/2010/main" val="1360180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Andere Studien: Adler (2016)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776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Adlerstudie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Well-</a:t>
            </a:r>
            <a:r>
              <a:rPr lang="de-DE" dirty="0" err="1"/>
              <a:t>being</a:t>
            </a:r>
            <a:r>
              <a:rPr lang="de-DE" dirty="0"/>
              <a:t> Training: entspricht Lebenskunst</a:t>
            </a:r>
          </a:p>
          <a:p>
            <a:r>
              <a:rPr lang="de-DE" dirty="0"/>
              <a:t>In </a:t>
            </a:r>
            <a:r>
              <a:rPr lang="de-DE" dirty="0" err="1"/>
              <a:t>Bhután</a:t>
            </a:r>
            <a:endParaRPr lang="de-DE" dirty="0"/>
          </a:p>
          <a:p>
            <a:r>
              <a:rPr lang="de-DE" dirty="0"/>
              <a:t>Ganze Schulen, insgesamt 6524 Schüler</a:t>
            </a:r>
          </a:p>
          <a:p>
            <a:r>
              <a:rPr lang="de-DE" dirty="0"/>
              <a:t>2 Schulstunden pro Woche,  15 Monate</a:t>
            </a:r>
          </a:p>
          <a:p>
            <a:r>
              <a:rPr lang="de-DE" dirty="0"/>
              <a:t>Well-</a:t>
            </a:r>
            <a:r>
              <a:rPr lang="de-DE" dirty="0" err="1"/>
              <a:t>being</a:t>
            </a:r>
            <a:r>
              <a:rPr lang="de-DE" dirty="0"/>
              <a:t> + Leistung</a:t>
            </a:r>
          </a:p>
          <a:p>
            <a:r>
              <a:rPr lang="de-DE" dirty="0"/>
              <a:t>Prä-Messung</a:t>
            </a:r>
          </a:p>
          <a:p>
            <a:r>
              <a:rPr lang="de-DE" dirty="0"/>
              <a:t>Post-Messung im Abstand von 15 Monaten</a:t>
            </a:r>
          </a:p>
          <a:p>
            <a:r>
              <a:rPr lang="de-DE" dirty="0"/>
              <a:t>Follow-</a:t>
            </a:r>
            <a:r>
              <a:rPr lang="de-DE" dirty="0" err="1"/>
              <a:t>up</a:t>
            </a:r>
            <a:r>
              <a:rPr lang="de-DE" dirty="0"/>
              <a:t>: Stabilität der Effekte: 12 Monate</a:t>
            </a:r>
          </a:p>
        </p:txBody>
      </p:sp>
    </p:spTree>
    <p:extLst>
      <p:ext uri="{BB962C8B-B14F-4D97-AF65-F5344CB8AC3E}">
        <p14:creationId xmlns:p14="http://schemas.microsoft.com/office/powerpoint/2010/main" val="104255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CCB32-2D56-7938-2409-9F40EF1F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Einleitung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E549A8-B36A-FBC9-2CCF-2E01F67FE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	Was ist ein gutes Leben?</a:t>
            </a:r>
          </a:p>
          <a:p>
            <a:r>
              <a:rPr lang="de-DE" dirty="0"/>
              <a:t>   Wie wird man glücklich?</a:t>
            </a:r>
          </a:p>
          <a:p>
            <a:r>
              <a:rPr lang="de-DE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6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C9EB8-A4DE-4B3C-8755-6064740D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Well-</a:t>
            </a:r>
            <a:r>
              <a:rPr lang="de-DE" dirty="0" err="1"/>
              <a:t>being</a:t>
            </a:r>
            <a:r>
              <a:rPr lang="de-DE" dirty="0"/>
              <a:t> Training: Bhutan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4C694942-178F-4C1A-B44A-DF3F4DEAEF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363" y="1619250"/>
          <a:ext cx="8460109" cy="44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A936C42D-2101-4880-84B5-5F0E7A198172}"/>
              </a:ext>
            </a:extLst>
          </p:cNvPr>
          <p:cNvSpPr/>
          <p:nvPr/>
        </p:nvSpPr>
        <p:spPr>
          <a:xfrm>
            <a:off x="1049958" y="1623016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leichschenkliges Dreieck 4">
            <a:extLst>
              <a:ext uri="{FF2B5EF4-FFF2-40B4-BE49-F238E27FC236}">
                <a16:creationId xmlns:a16="http://schemas.microsoft.com/office/drawing/2014/main" id="{DD5E7FEB-58D8-46AB-BB3A-53AE53EB81A3}"/>
              </a:ext>
            </a:extLst>
          </p:cNvPr>
          <p:cNvSpPr/>
          <p:nvPr/>
        </p:nvSpPr>
        <p:spPr>
          <a:xfrm rot="5400000">
            <a:off x="6779927" y="5682394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417F38B-BC04-4607-AD5B-5A7B9A8D003E}"/>
              </a:ext>
            </a:extLst>
          </p:cNvPr>
          <p:cNvSpPr/>
          <p:nvPr/>
        </p:nvSpPr>
        <p:spPr>
          <a:xfrm>
            <a:off x="683568" y="5661248"/>
            <a:ext cx="36639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Daten 6">
            <a:extLst>
              <a:ext uri="{FF2B5EF4-FFF2-40B4-BE49-F238E27FC236}">
                <a16:creationId xmlns:a16="http://schemas.microsoft.com/office/drawing/2014/main" id="{23940AF5-BBF3-4486-8533-09BF9C824CE4}"/>
              </a:ext>
            </a:extLst>
          </p:cNvPr>
          <p:cNvSpPr/>
          <p:nvPr/>
        </p:nvSpPr>
        <p:spPr>
          <a:xfrm rot="18947505">
            <a:off x="822756" y="5417997"/>
            <a:ext cx="588620" cy="129453"/>
          </a:xfrm>
          <a:prstGeom prst="flowChartInputOutpu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5963A56-61B4-4FB1-BF98-A8594A8FA3D4}"/>
              </a:ext>
            </a:extLst>
          </p:cNvPr>
          <p:cNvSpPr/>
          <p:nvPr/>
        </p:nvSpPr>
        <p:spPr>
          <a:xfrm>
            <a:off x="1259632" y="5221366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8B876F4-10B6-4B49-ACC4-9D98F77A483E}"/>
              </a:ext>
            </a:extLst>
          </p:cNvPr>
          <p:cNvSpPr/>
          <p:nvPr/>
        </p:nvSpPr>
        <p:spPr>
          <a:xfrm>
            <a:off x="812749" y="5514669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AF9CC7C-4B5D-48B5-884F-3602D285F948}"/>
              </a:ext>
            </a:extLst>
          </p:cNvPr>
          <p:cNvSpPr txBox="1"/>
          <p:nvPr/>
        </p:nvSpPr>
        <p:spPr>
          <a:xfrm>
            <a:off x="4860032" y="598278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nach Adler (2016)</a:t>
            </a:r>
          </a:p>
        </p:txBody>
      </p:sp>
    </p:spTree>
    <p:extLst>
      <p:ext uri="{BB962C8B-B14F-4D97-AF65-F5344CB8AC3E}">
        <p14:creationId xmlns:p14="http://schemas.microsoft.com/office/powerpoint/2010/main" val="1594122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C9EB8-A4DE-4B3C-8755-6064740D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Well-</a:t>
            </a:r>
            <a:r>
              <a:rPr lang="de-DE" dirty="0" err="1"/>
              <a:t>being</a:t>
            </a:r>
            <a:r>
              <a:rPr lang="de-DE" dirty="0"/>
              <a:t> Training und Schulleistung</a:t>
            </a:r>
            <a:br>
              <a:rPr lang="de-DE" dirty="0"/>
            </a:br>
            <a:r>
              <a:rPr lang="de-DE" dirty="0"/>
              <a:t>PISA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4C694942-178F-4C1A-B44A-DF3F4DEAEF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363" y="1619250"/>
          <a:ext cx="8460109" cy="44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A936C42D-2101-4880-84B5-5F0E7A198172}"/>
              </a:ext>
            </a:extLst>
          </p:cNvPr>
          <p:cNvSpPr/>
          <p:nvPr/>
        </p:nvSpPr>
        <p:spPr>
          <a:xfrm>
            <a:off x="1049958" y="1623016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leichschenkliges Dreieck 4">
            <a:extLst>
              <a:ext uri="{FF2B5EF4-FFF2-40B4-BE49-F238E27FC236}">
                <a16:creationId xmlns:a16="http://schemas.microsoft.com/office/drawing/2014/main" id="{DD5E7FEB-58D8-46AB-BB3A-53AE53EB81A3}"/>
              </a:ext>
            </a:extLst>
          </p:cNvPr>
          <p:cNvSpPr/>
          <p:nvPr/>
        </p:nvSpPr>
        <p:spPr>
          <a:xfrm rot="5400000">
            <a:off x="6779927" y="5682394"/>
            <a:ext cx="9105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417F38B-BC04-4607-AD5B-5A7B9A8D003E}"/>
              </a:ext>
            </a:extLst>
          </p:cNvPr>
          <p:cNvSpPr/>
          <p:nvPr/>
        </p:nvSpPr>
        <p:spPr>
          <a:xfrm>
            <a:off x="683568" y="5661248"/>
            <a:ext cx="36639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Daten 6">
            <a:extLst>
              <a:ext uri="{FF2B5EF4-FFF2-40B4-BE49-F238E27FC236}">
                <a16:creationId xmlns:a16="http://schemas.microsoft.com/office/drawing/2014/main" id="{23940AF5-BBF3-4486-8533-09BF9C824CE4}"/>
              </a:ext>
            </a:extLst>
          </p:cNvPr>
          <p:cNvSpPr/>
          <p:nvPr/>
        </p:nvSpPr>
        <p:spPr>
          <a:xfrm rot="18947505">
            <a:off x="822756" y="5468797"/>
            <a:ext cx="588620" cy="129453"/>
          </a:xfrm>
          <a:prstGeom prst="flowChartInputOutpu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5963A56-61B4-4FB1-BF98-A8594A8FA3D4}"/>
              </a:ext>
            </a:extLst>
          </p:cNvPr>
          <p:cNvSpPr/>
          <p:nvPr/>
        </p:nvSpPr>
        <p:spPr>
          <a:xfrm>
            <a:off x="1259632" y="5272166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8B876F4-10B6-4B49-ACC4-9D98F77A483E}"/>
              </a:ext>
            </a:extLst>
          </p:cNvPr>
          <p:cNvSpPr/>
          <p:nvPr/>
        </p:nvSpPr>
        <p:spPr>
          <a:xfrm>
            <a:off x="812749" y="5565469"/>
            <a:ext cx="144016" cy="223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AF9CC7C-4B5D-48B5-884F-3602D285F948}"/>
              </a:ext>
            </a:extLst>
          </p:cNvPr>
          <p:cNvSpPr txBox="1"/>
          <p:nvPr/>
        </p:nvSpPr>
        <p:spPr>
          <a:xfrm>
            <a:off x="4860032" y="598278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nach Adler (2016)</a:t>
            </a:r>
          </a:p>
        </p:txBody>
      </p:sp>
    </p:spTree>
    <p:extLst>
      <p:ext uri="{BB962C8B-B14F-4D97-AF65-F5344CB8AC3E}">
        <p14:creationId xmlns:p14="http://schemas.microsoft.com/office/powerpoint/2010/main" val="2784817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Transfer: andere Länder</a:t>
            </a:r>
            <a:endParaRPr lang="en-US" sz="1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Bhutan: 6.524 Schüler</a:t>
            </a:r>
          </a:p>
          <a:p>
            <a:r>
              <a:rPr lang="de-DE" dirty="0"/>
              <a:t>Mexico: 68.762 Schüler</a:t>
            </a:r>
          </a:p>
          <a:p>
            <a:r>
              <a:rPr lang="de-DE" dirty="0"/>
              <a:t>Peru: 694.153 Schüler</a:t>
            </a:r>
            <a:endParaRPr lang="en-US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3F3A170-6445-43CB-BF3A-6C3DEB674491}"/>
              </a:ext>
            </a:extLst>
          </p:cNvPr>
          <p:cNvSpPr txBox="1"/>
          <p:nvPr/>
        </p:nvSpPr>
        <p:spPr>
          <a:xfrm>
            <a:off x="4860032" y="598278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Adler (2016)</a:t>
            </a:r>
          </a:p>
        </p:txBody>
      </p:sp>
    </p:spTree>
    <p:extLst>
      <p:ext uri="{BB962C8B-B14F-4D97-AF65-F5344CB8AC3E}">
        <p14:creationId xmlns:p14="http://schemas.microsoft.com/office/powerpoint/2010/main" val="2326981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162E9-2DFE-FF38-7691-56008A6B2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PISA 2022 Deutschland 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4BADFC-EFB7-1945-1B38-B8B260098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PISA-Studie 2023</a:t>
            </a:r>
          </a:p>
          <a:p>
            <a:endParaRPr lang="de-DE" dirty="0"/>
          </a:p>
          <a:p>
            <a:r>
              <a:rPr lang="de-DE" dirty="0"/>
              <a:t>Deutsche Schüler relativ schlecht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2901567-5A72-1FA3-B67A-8A9B55263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61" y="1484783"/>
            <a:ext cx="9170286" cy="537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61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5FA83E-E340-41C0-9188-A75163AA0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>
                <a:ea typeface="Times New Roman" charset="0"/>
                <a:cs typeface="Times New Roman" charset="0"/>
              </a:rPr>
            </a:br>
            <a:r>
              <a:rPr lang="de-DE" dirty="0">
                <a:ea typeface="Times New Roman" charset="0"/>
                <a:cs typeface="Times New Roman" charset="0"/>
              </a:rPr>
              <a:t>Lebenskunst: Zentrale Komponenten</a:t>
            </a:r>
            <a:br>
              <a:rPr lang="de-DE" dirty="0">
                <a:ea typeface="Times New Roman" charset="0"/>
                <a:cs typeface="Times New Roman" charset="0"/>
              </a:rPr>
            </a:br>
            <a:r>
              <a:rPr lang="de-DE" dirty="0">
                <a:ea typeface="Times New Roman" charset="0"/>
                <a:cs typeface="Times New Roman" charset="0"/>
              </a:rPr>
              <a:t>selbstbestimmter Lebensführung</a:t>
            </a:r>
            <a:br>
              <a:rPr lang="de-DE" dirty="0">
                <a:ea typeface="Times New Roman" charset="0"/>
                <a:cs typeface="Times New Roman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FC493C-1DAC-4727-A047-7F5008467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8316456" cy="4479943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de-DE" sz="1050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</a:p>
          <a:p>
            <a:pPr algn="ctr">
              <a:lnSpc>
                <a:spcPct val="100000"/>
              </a:lnSpc>
            </a:pPr>
            <a:r>
              <a:rPr lang="de-DE" b="1" dirty="0">
                <a:latin typeface="Times New Roman" charset="0"/>
                <a:ea typeface="Times New Roman" charset="0"/>
                <a:cs typeface="Times New Roman" charset="0"/>
              </a:rPr>
              <a:t>				</a:t>
            </a:r>
          </a:p>
          <a:p>
            <a:pPr algn="ctr">
              <a:lnSpc>
                <a:spcPct val="100000"/>
              </a:lnSpc>
            </a:pPr>
            <a:r>
              <a:rPr lang="de-DE" b="1" dirty="0">
                <a:latin typeface="+mj-lt"/>
                <a:ea typeface="Times New Roman" charset="0"/>
                <a:cs typeface="Times New Roman" charset="0"/>
              </a:rPr>
              <a:t>Sinn</a:t>
            </a:r>
          </a:p>
          <a:p>
            <a:pPr algn="ctr">
              <a:lnSpc>
                <a:spcPct val="100000"/>
              </a:lnSpc>
            </a:pPr>
            <a:endParaRPr lang="de-DE" b="1" dirty="0">
              <a:latin typeface="+mj-lt"/>
              <a:ea typeface="Times New Roman" charset="0"/>
              <a:cs typeface="Times New Roman" charset="0"/>
            </a:endParaRPr>
          </a:p>
          <a:p>
            <a:pPr algn="ctr">
              <a:lnSpc>
                <a:spcPct val="100000"/>
              </a:lnSpc>
            </a:pPr>
            <a:r>
              <a:rPr lang="de-DE" b="1" dirty="0">
                <a:latin typeface="+mj-lt"/>
                <a:ea typeface="Times New Roman" charset="0"/>
                <a:cs typeface="Times New Roman" charset="0"/>
              </a:rPr>
              <a:t>   Reflexion</a:t>
            </a:r>
          </a:p>
          <a:p>
            <a:pPr algn="ctr">
              <a:lnSpc>
                <a:spcPct val="100000"/>
              </a:lnSpc>
            </a:pPr>
            <a:endParaRPr lang="de-DE" b="1" dirty="0">
              <a:latin typeface="+mj-lt"/>
              <a:ea typeface="Times New Roman" charset="0"/>
              <a:cs typeface="Times New Roman" charset="0"/>
            </a:endParaRPr>
          </a:p>
          <a:p>
            <a:pPr algn="ctr">
              <a:lnSpc>
                <a:spcPct val="100000"/>
              </a:lnSpc>
            </a:pPr>
            <a:r>
              <a:rPr lang="de-DE" b="1" dirty="0">
                <a:latin typeface="+mj-lt"/>
                <a:ea typeface="Times New Roman" charset="0"/>
                <a:cs typeface="Times New Roman" charset="0"/>
              </a:rPr>
              <a:t>	Genuss</a:t>
            </a:r>
          </a:p>
          <a:p>
            <a:pPr algn="ctr">
              <a:lnSpc>
                <a:spcPct val="200000"/>
              </a:lnSpc>
            </a:pPr>
            <a:endParaRPr lang="de-DE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7443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B5FC0C7-DB8B-4704-9470-B1A2B913E9A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71600" y="488950"/>
            <a:ext cx="6120680" cy="596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04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3B196CC-C484-411D-B418-0BB77F477DB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58774" y="488950"/>
            <a:ext cx="7453585" cy="63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98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4CEE5-5736-439D-8A0D-AF71E7517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Fragebogen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28F0C2-F719-434A-AB89-E4DA6EAB4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8100432" cy="4479943"/>
          </a:xfrm>
        </p:spPr>
        <p:txBody>
          <a:bodyPr/>
          <a:lstStyle/>
          <a:p>
            <a:r>
              <a:rPr lang="en-US" dirty="0"/>
              <a:t>Schmitz, B., Schumacher, B., Schwarz, M. &amp; Feldman, F. (2021)</a:t>
            </a:r>
          </a:p>
          <a:p>
            <a:r>
              <a:rPr lang="en-US" dirty="0"/>
              <a:t>Validation of a German and English Version of the Revised Art-of-Living Inventory</a:t>
            </a:r>
          </a:p>
          <a:p>
            <a:r>
              <a:rPr lang="en-US" dirty="0"/>
              <a:t>European Journal of Psychological Assessment (2021) </a:t>
            </a:r>
            <a:r>
              <a:rPr lang="en-US" dirty="0">
                <a:hlinkClick r:id="rId2"/>
              </a:rPr>
              <a:t>https://doi.org/10.1027/1015-5759/a000650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Lang, J., &amp; Schmitz, B. (2016).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Art‐of‐Living Training: Developing an Intervention for Students to Increase Art‐of‐Living. Applied Psychology: Health and Well‐Being.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33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CB008E-3E93-443B-BBDC-4C6BE04B6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Eudaimonisches</a:t>
            </a:r>
            <a:r>
              <a:rPr lang="de-DE" dirty="0"/>
              <a:t> Wohlbefinden</a:t>
            </a:r>
            <a:br>
              <a:rPr lang="de-DE" dirty="0"/>
            </a:br>
            <a:r>
              <a:rPr lang="de-DE" dirty="0"/>
              <a:t>und hedonisches Wohlbefinden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A739CB-D970-4B75-B420-859EA664F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Hedonisches Wohlbefinden</a:t>
            </a:r>
          </a:p>
          <a:p>
            <a:r>
              <a:rPr lang="de-DE" dirty="0"/>
              <a:t>		Genuss + </a:t>
            </a:r>
            <a:r>
              <a:rPr lang="de-DE" dirty="0" err="1"/>
              <a:t>Spass</a:t>
            </a:r>
            <a:endParaRPr lang="de-DE" dirty="0"/>
          </a:p>
          <a:p>
            <a:r>
              <a:rPr lang="de-DE" dirty="0" err="1"/>
              <a:t>Eudaimonisches</a:t>
            </a:r>
            <a:r>
              <a:rPr lang="de-DE" dirty="0"/>
              <a:t> Wohlbefinden</a:t>
            </a:r>
          </a:p>
          <a:p>
            <a:r>
              <a:rPr lang="de-DE" dirty="0"/>
              <a:t>		Sinn, Reflexion, Potentiale</a:t>
            </a:r>
          </a:p>
          <a:p>
            <a:r>
              <a:rPr lang="de-DE" dirty="0"/>
              <a:t>Wie hängen die zusammen</a:t>
            </a:r>
          </a:p>
          <a:p>
            <a:r>
              <a:rPr lang="de-DE" dirty="0"/>
              <a:t>		braucht man beides</a:t>
            </a:r>
          </a:p>
          <a:p>
            <a:r>
              <a:rPr lang="de-DE" dirty="0"/>
              <a:t>		</a:t>
            </a:r>
            <a:r>
              <a:rPr lang="de-DE" dirty="0" err="1"/>
              <a:t>schliessen</a:t>
            </a:r>
            <a:r>
              <a:rPr lang="de-DE" dirty="0"/>
              <a:t> sie sich gegenseitig aus?</a:t>
            </a:r>
          </a:p>
          <a:p>
            <a:r>
              <a:rPr lang="en-US" dirty="0"/>
              <a:t>	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37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CB008E-3E93-443B-BBDC-4C6BE04B6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Themen 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A739CB-D970-4B75-B420-859EA664F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1.)   Trainings: </a:t>
            </a:r>
            <a:r>
              <a:rPr lang="en-US" dirty="0" err="1"/>
              <a:t>hedonisches</a:t>
            </a:r>
            <a:r>
              <a:rPr lang="en-US" dirty="0"/>
              <a:t> und </a:t>
            </a:r>
            <a:r>
              <a:rPr lang="en-US" dirty="0" err="1"/>
              <a:t>euadaimonisches</a:t>
            </a:r>
            <a:r>
              <a:rPr lang="en-US" dirty="0"/>
              <a:t> </a:t>
            </a:r>
            <a:r>
              <a:rPr lang="en-US" dirty="0" err="1"/>
              <a:t>Wohlbefinden</a:t>
            </a:r>
            <a:r>
              <a:rPr lang="en-US" dirty="0"/>
              <a:t> + </a:t>
            </a:r>
            <a:r>
              <a:rPr lang="en-US" dirty="0" err="1"/>
              <a:t>Kombination</a:t>
            </a:r>
            <a:endParaRPr lang="en-US" dirty="0"/>
          </a:p>
          <a:p>
            <a:r>
              <a:rPr lang="en-US" dirty="0"/>
              <a:t>		</a:t>
            </a:r>
          </a:p>
          <a:p>
            <a:r>
              <a:rPr lang="en-US" dirty="0"/>
              <a:t>2.) </a:t>
            </a:r>
            <a:r>
              <a:rPr lang="en-US" dirty="0" err="1"/>
              <a:t>Zusammenhang</a:t>
            </a:r>
            <a:r>
              <a:rPr lang="en-US" dirty="0"/>
              <a:t> </a:t>
            </a:r>
          </a:p>
          <a:p>
            <a:r>
              <a:rPr lang="en-US" dirty="0"/>
              <a:t>		</a:t>
            </a:r>
            <a:r>
              <a:rPr lang="de-DE" dirty="0"/>
              <a:t>hedonisches und </a:t>
            </a:r>
            <a:r>
              <a:rPr lang="de-DE" dirty="0" err="1"/>
              <a:t>euadaimonisches</a:t>
            </a:r>
            <a:r>
              <a:rPr lang="de-DE" dirty="0"/>
              <a:t> Wohlbefinden</a:t>
            </a:r>
          </a:p>
          <a:p>
            <a:r>
              <a:rPr lang="de-DE" dirty="0"/>
              <a:t>		Tagebuch, Längsschnitt 2 Monate</a:t>
            </a:r>
          </a:p>
          <a:p>
            <a:endParaRPr lang="de-DE" dirty="0"/>
          </a:p>
          <a:p>
            <a:r>
              <a:rPr lang="en-US" dirty="0"/>
              <a:t> 3.) </a:t>
            </a:r>
            <a:r>
              <a:rPr lang="en-US" dirty="0" err="1"/>
              <a:t>transferförderliche</a:t>
            </a:r>
            <a:r>
              <a:rPr lang="en-US" dirty="0"/>
              <a:t> </a:t>
            </a:r>
            <a:r>
              <a:rPr lang="en-US" dirty="0" err="1"/>
              <a:t>Maßnahmen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Trainings</a:t>
            </a:r>
          </a:p>
          <a:p>
            <a:r>
              <a:rPr lang="en-US" dirty="0"/>
              <a:t>		</a:t>
            </a:r>
            <a:r>
              <a:rPr lang="en-US" dirty="0" err="1"/>
              <a:t>Paare</a:t>
            </a:r>
            <a:r>
              <a:rPr lang="en-US" dirty="0"/>
              <a:t>, Web + </a:t>
            </a:r>
            <a:r>
              <a:rPr lang="en-US" dirty="0" err="1"/>
              <a:t>Präsenz</a:t>
            </a:r>
            <a:r>
              <a:rPr lang="en-US" dirty="0"/>
              <a:t>, Monitoring, Motivation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901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CCB32-2D56-7938-2409-9F40EF1F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Well-</a:t>
            </a:r>
            <a:r>
              <a:rPr lang="de-DE" dirty="0" err="1"/>
              <a:t>being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E549A8-B36A-FBC9-2CCF-2E01F67FE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20000"/>
            <a:ext cx="6823569" cy="4479943"/>
          </a:xfrm>
        </p:spPr>
        <p:txBody>
          <a:bodyPr/>
          <a:lstStyle/>
          <a:p>
            <a:r>
              <a:rPr lang="de-DE" dirty="0" err="1"/>
              <a:t>Happiness</a:t>
            </a:r>
            <a:endParaRPr lang="de-DE" dirty="0"/>
          </a:p>
          <a:p>
            <a:r>
              <a:rPr lang="de-DE" dirty="0"/>
              <a:t>Well-</a:t>
            </a:r>
            <a:r>
              <a:rPr lang="de-DE" dirty="0" err="1"/>
              <a:t>being</a:t>
            </a:r>
            <a:endParaRPr lang="de-DE" dirty="0"/>
          </a:p>
          <a:p>
            <a:endParaRPr lang="de-DE" dirty="0"/>
          </a:p>
          <a:p>
            <a:r>
              <a:rPr lang="de-DE" dirty="0"/>
              <a:t>	in Philosophie und Religion</a:t>
            </a:r>
          </a:p>
          <a:p>
            <a:r>
              <a:rPr lang="de-DE" dirty="0"/>
              <a:t>		Thema seit Jahrtausenden</a:t>
            </a:r>
          </a:p>
          <a:p>
            <a:r>
              <a:rPr lang="de-DE" dirty="0"/>
              <a:t>		oft normativ</a:t>
            </a:r>
          </a:p>
          <a:p>
            <a:r>
              <a:rPr lang="de-DE" dirty="0"/>
              <a:t>Lebenskunst</a:t>
            </a:r>
          </a:p>
          <a:p>
            <a:r>
              <a:rPr lang="de-DE" dirty="0"/>
              <a:t>		Klingt esoterisch</a:t>
            </a:r>
          </a:p>
          <a:p>
            <a:r>
              <a:rPr lang="de-DE" dirty="0"/>
              <a:t>		Ist es aber überhaupt nicht</a:t>
            </a:r>
          </a:p>
          <a:p>
            <a:r>
              <a:rPr lang="de-DE" dirty="0"/>
              <a:t>Lebenskunst = Alle Strategien, die zu Well-</a:t>
            </a:r>
            <a:r>
              <a:rPr lang="de-DE" dirty="0" err="1"/>
              <a:t>being</a:t>
            </a:r>
            <a:r>
              <a:rPr lang="de-DE" dirty="0"/>
              <a:t>  führen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1749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CB008E-3E93-443B-BBDC-4C6BE04B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488950"/>
            <a:ext cx="6642117" cy="838200"/>
          </a:xfrm>
        </p:spPr>
        <p:txBody>
          <a:bodyPr/>
          <a:lstStyle/>
          <a:p>
            <a:r>
              <a:rPr lang="de-DE" dirty="0"/>
              <a:t>Aktuelle Themen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A739CB-D970-4B75-B420-859EA664F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1.) Umwelt:  Sustainable Hedonism</a:t>
            </a:r>
          </a:p>
          <a:p>
            <a:r>
              <a:rPr lang="en-US" dirty="0"/>
              <a:t>Trainings </a:t>
            </a:r>
            <a:r>
              <a:rPr lang="en-US" dirty="0" err="1"/>
              <a:t>zu</a:t>
            </a:r>
            <a:r>
              <a:rPr lang="en-US" dirty="0"/>
              <a:t> Well-being/</a:t>
            </a:r>
            <a:r>
              <a:rPr lang="en-US" dirty="0" err="1"/>
              <a:t>Lebenskunst</a:t>
            </a:r>
            <a:r>
              <a:rPr lang="en-US" dirty="0"/>
              <a:t> + </a:t>
            </a:r>
            <a:r>
              <a:rPr lang="en-US" dirty="0" err="1"/>
              <a:t>Umweltverhalten</a:t>
            </a:r>
            <a:endParaRPr lang="en-US" dirty="0"/>
          </a:p>
          <a:p>
            <a:r>
              <a:rPr lang="en-US" dirty="0"/>
              <a:t>Oft </a:t>
            </a:r>
            <a:r>
              <a:rPr lang="en-US" dirty="0" err="1"/>
              <a:t>normativ</a:t>
            </a:r>
            <a:r>
              <a:rPr lang="en-US" dirty="0"/>
              <a:t>,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uns</a:t>
            </a:r>
            <a:r>
              <a:rPr lang="en-US" dirty="0"/>
              <a:t> </a:t>
            </a:r>
          </a:p>
          <a:p>
            <a:r>
              <a:rPr lang="en-US" dirty="0"/>
              <a:t>Sinn, </a:t>
            </a:r>
            <a:r>
              <a:rPr lang="en-US" dirty="0" err="1"/>
              <a:t>Genuss</a:t>
            </a:r>
            <a:r>
              <a:rPr lang="en-US" dirty="0"/>
              <a:t>, Umwelt (</a:t>
            </a:r>
            <a:r>
              <a:rPr lang="en-US" dirty="0" err="1"/>
              <a:t>Natur</a:t>
            </a:r>
            <a:r>
              <a:rPr lang="en-US" dirty="0"/>
              <a:t>)</a:t>
            </a:r>
          </a:p>
          <a:p>
            <a:r>
              <a:rPr lang="en-US" dirty="0"/>
              <a:t>2.)   Trainings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Paaren</a:t>
            </a:r>
            <a:r>
              <a:rPr lang="en-US" dirty="0"/>
              <a:t> :  </a:t>
            </a:r>
            <a:r>
              <a:rPr lang="en-US" dirty="0" err="1"/>
              <a:t>ein</a:t>
            </a:r>
            <a:r>
              <a:rPr lang="en-US" dirty="0"/>
              <a:t> Partner </a:t>
            </a:r>
            <a:r>
              <a:rPr lang="en-US" dirty="0" err="1"/>
              <a:t>wird</a:t>
            </a:r>
            <a:r>
              <a:rPr lang="en-US" dirty="0"/>
              <a:t> in </a:t>
            </a:r>
            <a:r>
              <a:rPr lang="en-US" dirty="0" err="1"/>
              <a:t>Lebenskunst</a:t>
            </a:r>
            <a:r>
              <a:rPr lang="en-US" dirty="0"/>
              <a:t> </a:t>
            </a:r>
            <a:r>
              <a:rPr lang="en-US" dirty="0" err="1"/>
              <a:t>trainiert</a:t>
            </a:r>
            <a:endParaRPr lang="en-US" dirty="0"/>
          </a:p>
          <a:p>
            <a:r>
              <a:rPr lang="en-US" dirty="0"/>
              <a:t>3.) </a:t>
            </a:r>
            <a:r>
              <a:rPr lang="en-US" dirty="0" err="1"/>
              <a:t>Maschine</a:t>
            </a:r>
            <a:r>
              <a:rPr lang="en-US" dirty="0"/>
              <a:t> Learning: </a:t>
            </a:r>
            <a:r>
              <a:rPr lang="en-US" dirty="0" err="1"/>
              <a:t>Nichtlineare</a:t>
            </a:r>
            <a:r>
              <a:rPr lang="en-US" dirty="0"/>
              <a:t> </a:t>
            </a:r>
            <a:r>
              <a:rPr lang="en-US" dirty="0" err="1"/>
              <a:t>Interaktion</a:t>
            </a:r>
            <a:r>
              <a:rPr lang="en-US" dirty="0"/>
              <a:t> von </a:t>
            </a:r>
            <a:r>
              <a:rPr lang="en-US" dirty="0" err="1"/>
              <a:t>Komponenten</a:t>
            </a:r>
            <a:endParaRPr lang="en-US" dirty="0"/>
          </a:p>
          <a:p>
            <a:r>
              <a:rPr lang="en-US" dirty="0"/>
              <a:t>4.) Trainings  Well-being an </a:t>
            </a:r>
            <a:r>
              <a:rPr lang="en-US" dirty="0" err="1"/>
              <a:t>Schulen</a:t>
            </a:r>
            <a:endParaRPr lang="en-US" dirty="0"/>
          </a:p>
          <a:p>
            <a:r>
              <a:rPr lang="en-US" dirty="0"/>
              <a:t>5.) Awe </a:t>
            </a:r>
            <a:r>
              <a:rPr lang="en-US" dirty="0" err="1"/>
              <a:t>Bewunderung</a:t>
            </a:r>
            <a:r>
              <a:rPr lang="en-US"/>
              <a:t> Trainings</a:t>
            </a:r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910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Chinesisches Sprichwort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Wenn du für eine Stunde glücklich sein willst,</a:t>
            </a:r>
          </a:p>
          <a:p>
            <a:r>
              <a:rPr lang="de-DE" dirty="0"/>
              <a:t>		betrinke dich.</a:t>
            </a:r>
          </a:p>
          <a:p>
            <a:r>
              <a:rPr lang="de-DE" dirty="0"/>
              <a:t>Wenn du drei Tage glücklich sein willst,</a:t>
            </a:r>
          </a:p>
          <a:p>
            <a:r>
              <a:rPr lang="de-DE" dirty="0"/>
              <a:t>		dann heirate.</a:t>
            </a:r>
          </a:p>
          <a:p>
            <a:r>
              <a:rPr lang="de-DE" dirty="0"/>
              <a:t>Wenn du für immer glücklich sein willst,</a:t>
            </a:r>
          </a:p>
          <a:p>
            <a:r>
              <a:rPr lang="de-DE" dirty="0"/>
              <a:t>		werde Gärtner.</a:t>
            </a:r>
          </a:p>
        </p:txBody>
      </p:sp>
    </p:spTree>
    <p:extLst>
      <p:ext uri="{BB962C8B-B14F-4D97-AF65-F5344CB8AC3E}">
        <p14:creationId xmlns:p14="http://schemas.microsoft.com/office/powerpoint/2010/main" val="397704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Lebenskunst?</a:t>
            </a:r>
            <a:br>
              <a:rPr lang="de-DE" dirty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412776"/>
            <a:ext cx="8676496" cy="4687167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Lebenskunst selbst wichtiges Ziel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 Lebenskunstaspekte: </a:t>
            </a:r>
          </a:p>
          <a:p>
            <a:pPr marL="350838" lvl="2" indent="0">
              <a:buNone/>
            </a:pPr>
            <a:r>
              <a:rPr lang="de-DE" dirty="0"/>
              <a:t>    Genuss, Sinn, Positive Lebenseinstellung, </a:t>
            </a:r>
            <a:r>
              <a:rPr lang="de-DE" dirty="0" err="1"/>
              <a:t>usw</a:t>
            </a:r>
            <a:r>
              <a:rPr lang="de-DE" dirty="0"/>
              <a:t>… positiv </a:t>
            </a:r>
          </a:p>
          <a:p>
            <a:pPr lvl="1"/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Um Wohlbefinden zu erlangen </a:t>
            </a:r>
            <a:br>
              <a:rPr lang="de-DE" dirty="0"/>
            </a:br>
            <a:r>
              <a:rPr lang="de-DE" dirty="0"/>
              <a:t>Warum Wohlbefinden?</a:t>
            </a:r>
          </a:p>
          <a:p>
            <a:pPr marL="350838" lvl="2" indent="0">
              <a:buNone/>
            </a:pPr>
            <a:r>
              <a:rPr lang="de-DE" dirty="0"/>
              <a:t>	</a:t>
            </a:r>
            <a:r>
              <a:rPr lang="de-DE" sz="2000" dirty="0"/>
              <a:t>Wohlbefinden + Glück selbst Ziel: Gutes Leben</a:t>
            </a:r>
          </a:p>
          <a:p>
            <a:pPr marL="1588" lvl="1" indent="0">
              <a:buNone/>
            </a:pPr>
            <a:r>
              <a:rPr lang="de-DE" dirty="0"/>
              <a:t>	Wohlbefinden als Mittel zum Zweck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6660232" y="4007410"/>
            <a:ext cx="2141522" cy="2092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5363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08735-3337-DCE8-615C-FA34BB4C8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Effekte von Well-</a:t>
            </a:r>
            <a:r>
              <a:rPr lang="de-DE" dirty="0" err="1"/>
              <a:t>being</a:t>
            </a:r>
            <a:br>
              <a:rPr lang="de-DE" dirty="0"/>
            </a:br>
            <a:r>
              <a:rPr lang="de-DE" dirty="0" err="1"/>
              <a:t>Lyubomirsky</a:t>
            </a:r>
            <a:r>
              <a:rPr lang="de-DE" dirty="0"/>
              <a:t> et al (2005)</a:t>
            </a:r>
            <a:br>
              <a:rPr lang="de-DE" dirty="0"/>
            </a:br>
            <a:r>
              <a:rPr lang="de-DE" dirty="0"/>
              <a:t>Diener et al (2018)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132A32-D389-C1E7-A55E-CECF10937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Gesundheit</a:t>
            </a:r>
          </a:p>
          <a:p>
            <a:r>
              <a:rPr lang="de-DE" dirty="0"/>
              <a:t>Längeres Leben</a:t>
            </a:r>
          </a:p>
          <a:p>
            <a:r>
              <a:rPr lang="de-DE" dirty="0"/>
              <a:t>Bessere Arbeitsergebnisse</a:t>
            </a:r>
          </a:p>
          <a:p>
            <a:r>
              <a:rPr lang="de-DE" dirty="0"/>
              <a:t>		weniger  Fehltage</a:t>
            </a:r>
          </a:p>
          <a:p>
            <a:r>
              <a:rPr lang="de-DE" dirty="0"/>
              <a:t>		bessere Leistungen</a:t>
            </a:r>
          </a:p>
          <a:p>
            <a:r>
              <a:rPr lang="de-DE" dirty="0"/>
              <a:t>Beziehungen</a:t>
            </a:r>
          </a:p>
          <a:p>
            <a:r>
              <a:rPr lang="de-DE" dirty="0"/>
              <a:t>		bessere Beziehungen, Ehen</a:t>
            </a:r>
          </a:p>
          <a:p>
            <a:r>
              <a:rPr lang="de-DE" dirty="0"/>
              <a:t>		länger andauernd</a:t>
            </a:r>
          </a:p>
          <a:p>
            <a:r>
              <a:rPr lang="de-DE" dirty="0"/>
              <a:t>		bessere Freundschaften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80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468000"/>
            <a:ext cx="7704000" cy="838200"/>
          </a:xfrm>
        </p:spPr>
        <p:txBody>
          <a:bodyPr/>
          <a:lstStyle/>
          <a:p>
            <a:r>
              <a:rPr lang="de-DE" dirty="0">
                <a:latin typeface="+mj-lt"/>
                <a:ea typeface="Times New Roman" charset="0"/>
                <a:cs typeface="Times New Roman" charset="0"/>
              </a:rPr>
              <a:t>Messung: </a:t>
            </a:r>
            <a:br>
              <a:rPr lang="de-DE" dirty="0">
                <a:latin typeface="+mj-lt"/>
                <a:ea typeface="Times New Roman" charset="0"/>
                <a:cs typeface="Times New Roman" charset="0"/>
              </a:rPr>
            </a:br>
            <a:r>
              <a:rPr lang="de-DE" dirty="0">
                <a:latin typeface="+mj-lt"/>
                <a:ea typeface="Times New Roman" charset="0"/>
                <a:cs typeface="Times New Roman" charset="0"/>
              </a:rPr>
              <a:t>Glück/Wohlbefinden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4000" y="1620000"/>
            <a:ext cx="8496000" cy="4833336"/>
          </a:xfrm>
        </p:spPr>
        <p:txBody>
          <a:bodyPr/>
          <a:lstStyle/>
          <a:p>
            <a:r>
              <a:rPr lang="de-DE" b="1" dirty="0" err="1">
                <a:latin typeface="+mj-lt"/>
                <a:ea typeface="Times New Roman" charset="0"/>
                <a:cs typeface="Times New Roman" pitchFamily="18" charset="0"/>
              </a:rPr>
              <a:t>Subjective</a:t>
            </a:r>
            <a:r>
              <a:rPr lang="de-DE" b="1" dirty="0">
                <a:latin typeface="+mj-lt"/>
                <a:ea typeface="Times New Roman" charset="0"/>
                <a:cs typeface="Times New Roman" pitchFamily="18" charset="0"/>
              </a:rPr>
              <a:t> well-</a:t>
            </a:r>
            <a:r>
              <a:rPr lang="de-DE" b="1" dirty="0" err="1">
                <a:latin typeface="+mj-lt"/>
                <a:ea typeface="Times New Roman" charset="0"/>
                <a:cs typeface="Times New Roman" pitchFamily="18" charset="0"/>
              </a:rPr>
              <a:t>being</a:t>
            </a:r>
            <a:r>
              <a:rPr lang="de-DE" b="1" dirty="0">
                <a:latin typeface="+mj-lt"/>
                <a:ea typeface="Times New Roman" charset="0"/>
                <a:cs typeface="Times New Roman" pitchFamily="18" charset="0"/>
              </a:rPr>
              <a:t> (SWB): Lebenszufriedenheit </a:t>
            </a:r>
            <a:r>
              <a:rPr lang="en-US" sz="1000" dirty="0">
                <a:latin typeface="+mj-lt"/>
                <a:ea typeface="Times New Roman" charset="0"/>
                <a:cs typeface="Times New Roman" pitchFamily="18" charset="0"/>
              </a:rPr>
              <a:t>(</a:t>
            </a:r>
            <a:r>
              <a:rPr lang="en-US" sz="1000" dirty="0" err="1">
                <a:latin typeface="+mj-lt"/>
                <a:ea typeface="Times New Roman" charset="0"/>
                <a:cs typeface="Times New Roman" pitchFamily="18" charset="0"/>
              </a:rPr>
              <a:t>Diener</a:t>
            </a:r>
            <a:r>
              <a:rPr lang="en-US" sz="1000" dirty="0">
                <a:latin typeface="+mj-lt"/>
                <a:ea typeface="Times New Roman" charset="0"/>
                <a:cs typeface="Times New Roman" pitchFamily="18" charset="0"/>
              </a:rPr>
              <a:t>, Emmons, Larsen &amp; Griffin,1985)</a:t>
            </a:r>
          </a:p>
          <a:p>
            <a:pPr marL="0" indent="0"/>
            <a:r>
              <a:rPr lang="en-US" dirty="0">
                <a:latin typeface="+mj-lt"/>
                <a:cs typeface="Times New Roman" pitchFamily="18" charset="0"/>
              </a:rPr>
              <a:t> 	 </a:t>
            </a:r>
            <a:r>
              <a:rPr lang="en-US" dirty="0" err="1">
                <a:latin typeface="+mj-lt"/>
                <a:cs typeface="Times New Roman" pitchFamily="18" charset="0"/>
              </a:rPr>
              <a:t>Bewertung</a:t>
            </a:r>
            <a:r>
              <a:rPr lang="en-US" dirty="0">
                <a:latin typeface="+mj-lt"/>
                <a:cs typeface="Times New Roman" pitchFamily="18" charset="0"/>
              </a:rPr>
              <a:t> des </a:t>
            </a:r>
            <a:r>
              <a:rPr lang="en-US" dirty="0" err="1">
                <a:latin typeface="+mj-lt"/>
                <a:cs typeface="Times New Roman" pitchFamily="18" charset="0"/>
              </a:rPr>
              <a:t>eigenen</a:t>
            </a: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dirty="0" err="1">
                <a:latin typeface="+mj-lt"/>
                <a:cs typeface="Times New Roman" pitchFamily="18" charset="0"/>
              </a:rPr>
              <a:t>Lebens</a:t>
            </a:r>
            <a:endParaRPr lang="en-US" dirty="0">
              <a:latin typeface="+mj-lt"/>
              <a:cs typeface="Times New Roman" pitchFamily="18" charset="0"/>
            </a:endParaRPr>
          </a:p>
          <a:p>
            <a:pPr marL="0" indent="0"/>
            <a:endParaRPr lang="en-US" dirty="0">
              <a:latin typeface="+mj-lt"/>
              <a:cs typeface="Times New Roman" pitchFamily="18" charset="0"/>
            </a:endParaRPr>
          </a:p>
          <a:p>
            <a:pPr marL="0" indent="0"/>
            <a:r>
              <a:rPr lang="en-US" b="1" dirty="0">
                <a:latin typeface="+mj-lt"/>
                <a:ea typeface="Times New Roman" charset="0"/>
                <a:cs typeface="Times New Roman" charset="0"/>
              </a:rPr>
              <a:t>Hedonic well-being</a:t>
            </a:r>
          </a:p>
          <a:p>
            <a:pPr marL="0" indent="0"/>
            <a:r>
              <a:rPr lang="en-US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dirty="0" err="1">
                <a:latin typeface="+mj-lt"/>
                <a:ea typeface="Times New Roman" charset="0"/>
                <a:cs typeface="Times New Roman" charset="0"/>
              </a:rPr>
              <a:t>Freude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+mj-lt"/>
                <a:ea typeface="Times New Roman" charset="0"/>
                <a:cs typeface="Times New Roman" charset="0"/>
              </a:rPr>
              <a:t>haben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 und  </a:t>
            </a:r>
            <a:r>
              <a:rPr lang="en-US" dirty="0" err="1">
                <a:latin typeface="+mj-lt"/>
                <a:ea typeface="Times New Roman" charset="0"/>
                <a:cs typeface="Times New Roman" charset="0"/>
              </a:rPr>
              <a:t>Schmerz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+mj-lt"/>
                <a:ea typeface="Times New Roman" charset="0"/>
                <a:cs typeface="Times New Roman" charset="0"/>
              </a:rPr>
              <a:t>vermeiden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de-DE" sz="1200" dirty="0">
                <a:latin typeface="+mj-lt"/>
                <a:ea typeface="Times New Roman" charset="0"/>
                <a:cs typeface="Times New Roman" charset="0"/>
              </a:rPr>
              <a:t>(Ryan &amp; Deci, 2001)</a:t>
            </a:r>
          </a:p>
          <a:p>
            <a:pPr marL="0" indent="0"/>
            <a:endParaRPr lang="de-DE" sz="1200" dirty="0">
              <a:latin typeface="+mj-lt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b="1" dirty="0">
                <a:latin typeface="+mj-lt"/>
                <a:ea typeface="Times New Roman" charset="0"/>
                <a:cs typeface="Times New Roman" charset="0"/>
              </a:rPr>
              <a:t>Eudaimonic well-being (EWB)</a:t>
            </a:r>
            <a:r>
              <a:rPr lang="en-US" sz="800" dirty="0">
                <a:latin typeface="+mj-lt"/>
                <a:ea typeface="Times New Roman" charset="0"/>
                <a:cs typeface="Times New Roman" charset="0"/>
              </a:rPr>
              <a:t> (Waterman et al, 2010)</a:t>
            </a:r>
          </a:p>
          <a:p>
            <a:pPr marL="0" indent="0"/>
            <a:endParaRPr lang="en-US" sz="800" b="1" dirty="0">
              <a:latin typeface="+mj-lt"/>
              <a:ea typeface="Times New Roman" charset="0"/>
              <a:cs typeface="Times New Roman" charset="0"/>
            </a:endParaRPr>
          </a:p>
          <a:p>
            <a:pPr marL="0" indent="0"/>
            <a:r>
              <a:rPr lang="de-DE" dirty="0">
                <a:latin typeface="+mj-lt"/>
                <a:ea typeface="Times New Roman" charset="0"/>
                <a:cs typeface="Times New Roman" charset="0"/>
              </a:rPr>
              <a:t>	Entwicklung der besten Potentiale, Sinn </a:t>
            </a:r>
          </a:p>
          <a:p>
            <a:pPr marL="0" indent="0" algn="r"/>
            <a:endParaRPr lang="en-US" sz="1200" dirty="0">
              <a:latin typeface="+mj-lt"/>
              <a:ea typeface="Times New Roman" charset="0"/>
              <a:cs typeface="Times New Roman" charset="0"/>
            </a:endParaRPr>
          </a:p>
          <a:p>
            <a:pPr marL="0" indent="0" algn="r"/>
            <a:r>
              <a:rPr lang="en-US" sz="1200" dirty="0">
                <a:latin typeface="+mj-lt"/>
                <a:ea typeface="Times New Roman" charset="0"/>
                <a:cs typeface="Times New Roman" charset="0"/>
              </a:rPr>
              <a:t>)</a:t>
            </a:r>
            <a:r>
              <a:rPr lang="de-DE" sz="1200" b="1" dirty="0">
                <a:latin typeface="+mj-lt"/>
                <a:ea typeface="Times New Roman" charset="0"/>
                <a:cs typeface="Times New Roman" charset="0"/>
              </a:rPr>
              <a:t>  </a:t>
            </a:r>
            <a:endParaRPr lang="en-US" sz="1200" dirty="0">
              <a:latin typeface="+mj-lt"/>
              <a:ea typeface="Times New Roman" charset="0"/>
              <a:cs typeface="Times New Roman" charset="0"/>
            </a:endParaRPr>
          </a:p>
          <a:p>
            <a:pPr marL="0" indent="0" algn="ctr"/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/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/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23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 Lebenskunst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Lebenskunst: </a:t>
            </a:r>
          </a:p>
          <a:p>
            <a:r>
              <a:rPr lang="de-DE" dirty="0"/>
              <a:t>	 Alle Wege zum Wohlbefinden</a:t>
            </a:r>
          </a:p>
          <a:p>
            <a:r>
              <a:rPr lang="de-DE" dirty="0"/>
              <a:t>	 Strategien und Einstellungen </a:t>
            </a:r>
          </a:p>
          <a:p>
            <a:r>
              <a:rPr lang="de-DE" dirty="0"/>
              <a:t>	 veränderbar, trainierbar</a:t>
            </a:r>
          </a:p>
          <a:p>
            <a:endParaRPr lang="de-DE" dirty="0"/>
          </a:p>
          <a:p>
            <a:r>
              <a:rPr lang="de-DE" dirty="0"/>
              <a:t>	Integratives Modell</a:t>
            </a:r>
          </a:p>
          <a:p>
            <a:endParaRPr lang="de-DE" dirty="0"/>
          </a:p>
          <a:p>
            <a:r>
              <a:rPr lang="de-DE" dirty="0"/>
              <a:t>Unterscheidung </a:t>
            </a:r>
          </a:p>
          <a:p>
            <a:r>
              <a:rPr lang="de-DE" dirty="0"/>
              <a:t>		Ergebnisse und Wege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 flipH="1">
            <a:off x="7183569" y="3861048"/>
            <a:ext cx="1549063" cy="209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539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Lebenskunst nach Wilhelm Schmid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6372240" cy="4479943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Philosophischer Ansatz von Lebenskunst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b="1" dirty="0"/>
              <a:t>Definition</a:t>
            </a:r>
          </a:p>
          <a:p>
            <a:pPr marL="358775" lvl="2" indent="0">
              <a:buNone/>
            </a:pPr>
            <a:r>
              <a:rPr lang="de-DE" sz="2400" dirty="0"/>
              <a:t>Reflektierte, anspruchsvolle, kompetente und selbstbestimmte Art zu leben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300192" y="1490666"/>
            <a:ext cx="3024336" cy="201622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>
            <a:clrChange>
              <a:clrFrom>
                <a:srgbClr val="EEEDF2"/>
              </a:clrFrom>
              <a:clrTo>
                <a:srgbClr val="EEED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0807" y="3859971"/>
            <a:ext cx="2025860" cy="187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19082"/>
      </p:ext>
    </p:extLst>
  </p:cSld>
  <p:clrMapOvr>
    <a:masterClrMapping/>
  </p:clrMapOvr>
</p:sld>
</file>

<file path=ppt/theme/theme1.xml><?xml version="1.0" encoding="utf-8"?>
<a:theme xmlns:a="http://schemas.openxmlformats.org/drawingml/2006/main" name="Präsentationsvorlage_BWL9">
  <a:themeElements>
    <a:clrScheme name="v1_TUD_Präsentation_r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1_TUD_Präsentation_r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1_TUD_Präsentation_r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Präsentationsvorlage_BWL9</Template>
  <TotalTime>0</TotalTime>
  <Words>1056</Words>
  <Application>Microsoft Office PowerPoint</Application>
  <PresentationFormat>Bildschirmpräsentation (4:3)</PresentationFormat>
  <Paragraphs>242</Paragraphs>
  <Slides>30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7" baseType="lpstr">
      <vt:lpstr>Arial</vt:lpstr>
      <vt:lpstr>Bitstream Charter</vt:lpstr>
      <vt:lpstr>Calibri</vt:lpstr>
      <vt:lpstr>Stafford</vt:lpstr>
      <vt:lpstr>Times New Roman</vt:lpstr>
      <vt:lpstr>Wingdings</vt:lpstr>
      <vt:lpstr>Präsentationsvorlage_BWL9</vt:lpstr>
      <vt:lpstr> Lebenskunst und  Wohlbefinden Bernhard Schmitz    Prof. Dr. B. Schmitz   Lebenskunst   Vorstellung von Themen   Institut für Psychologie 14.12.2023 </vt:lpstr>
      <vt:lpstr>Einleitung</vt:lpstr>
      <vt:lpstr>Well-being</vt:lpstr>
      <vt:lpstr>Chinesisches Sprichwort</vt:lpstr>
      <vt:lpstr>Warum Lebenskunst? </vt:lpstr>
      <vt:lpstr>Effekte von Well-being Lyubomirsky et al (2005) Diener et al (2018)</vt:lpstr>
      <vt:lpstr>Messung:  Glück/Wohlbefinden</vt:lpstr>
      <vt:lpstr>Definition Lebenskunst</vt:lpstr>
      <vt:lpstr>Lebenskunst nach Wilhelm Schmid </vt:lpstr>
      <vt:lpstr>Komponenten  von Lebenskunst   Sorge um </vt:lpstr>
      <vt:lpstr>Validierung Korrelation zum Lebenskunstfragebogen </vt:lpstr>
      <vt:lpstr>Validierung </vt:lpstr>
      <vt:lpstr>Validierungsmethoden</vt:lpstr>
      <vt:lpstr>Interventionen</vt:lpstr>
      <vt:lpstr>Results: Training Schüler</vt:lpstr>
      <vt:lpstr>Webtrainings: Lebenskunst</vt:lpstr>
      <vt:lpstr>Webtrainings: Wohlbefinden</vt:lpstr>
      <vt:lpstr>Andere Studien: Adler (2016)</vt:lpstr>
      <vt:lpstr>Adlerstudie</vt:lpstr>
      <vt:lpstr>Well-being Training: Bhutan</vt:lpstr>
      <vt:lpstr>Well-being Training und Schulleistung PISA</vt:lpstr>
      <vt:lpstr>Transfer: andere Länder</vt:lpstr>
      <vt:lpstr>PISA 2022 Deutschland </vt:lpstr>
      <vt:lpstr> Lebenskunst: Zentrale Komponenten selbstbestimmter Lebensführung </vt:lpstr>
      <vt:lpstr>PowerPoint-Präsentation</vt:lpstr>
      <vt:lpstr>PowerPoint-Präsentation</vt:lpstr>
      <vt:lpstr>Fragebogen</vt:lpstr>
      <vt:lpstr>Eudaimonisches Wohlbefinden und hedonisches Wohlbefinden</vt:lpstr>
      <vt:lpstr>Themen </vt:lpstr>
      <vt:lpstr>Aktuelle Themen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Lohse</dc:creator>
  <cp:lastModifiedBy>Bernhard Schmitz</cp:lastModifiedBy>
  <cp:revision>722</cp:revision>
  <cp:lastPrinted>2021-12-03T07:25:06Z</cp:lastPrinted>
  <dcterms:created xsi:type="dcterms:W3CDTF">2009-12-23T09:42:49Z</dcterms:created>
  <dcterms:modified xsi:type="dcterms:W3CDTF">2023-12-14T11:59:55Z</dcterms:modified>
</cp:coreProperties>
</file>