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drawings/drawing3.xml" ContentType="application/vnd.openxmlformats-officedocument.drawingml.chartshapes+xml"/>
  <Override PartName="/ppt/comments/comment1.xml" ContentType="application/vnd.openxmlformats-officedocument.presentationml.comments+xml"/>
  <Override PartName="/ppt/charts/chart5.xml" ContentType="application/vnd.openxmlformats-officedocument.drawingml.chart+xml"/>
  <Override PartName="/ppt/drawings/drawing4.xml" ContentType="application/vnd.openxmlformats-officedocument.drawingml.chartshapes+xml"/>
  <Override PartName="/ppt/comments/comment2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6" r:id="rId2"/>
    <p:sldId id="795" r:id="rId3"/>
    <p:sldId id="632" r:id="rId4"/>
    <p:sldId id="623" r:id="rId5"/>
    <p:sldId id="663" r:id="rId6"/>
    <p:sldId id="662" r:id="rId7"/>
    <p:sldId id="605" r:id="rId8"/>
    <p:sldId id="302" r:id="rId9"/>
    <p:sldId id="635" r:id="rId10"/>
    <p:sldId id="716" r:id="rId11"/>
    <p:sldId id="702" r:id="rId12"/>
    <p:sldId id="639" r:id="rId13"/>
    <p:sldId id="640" r:id="rId14"/>
    <p:sldId id="641" r:id="rId15"/>
    <p:sldId id="642" r:id="rId16"/>
    <p:sldId id="653" r:id="rId17"/>
    <p:sldId id="712" r:id="rId18"/>
    <p:sldId id="646" r:id="rId19"/>
    <p:sldId id="647" r:id="rId20"/>
    <p:sldId id="648" r:id="rId21"/>
    <p:sldId id="649" r:id="rId22"/>
    <p:sldId id="779" r:id="rId23"/>
    <p:sldId id="780" r:id="rId24"/>
    <p:sldId id="775" r:id="rId25"/>
    <p:sldId id="768" r:id="rId26"/>
    <p:sldId id="788" r:id="rId27"/>
    <p:sldId id="769" r:id="rId28"/>
    <p:sldId id="793" r:id="rId29"/>
    <p:sldId id="794" r:id="rId30"/>
    <p:sldId id="789" r:id="rId31"/>
  </p:sldIdLst>
  <p:sldSz cx="9144000" cy="6858000" type="screen4x3"/>
  <p:notesSz cx="6797675" cy="9928225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x X" initials="MX" lastIdx="6" clrIdx="0"/>
  <p:cmAuthor id="2" name="Admin" initials="A" lastIdx="12" clrIdx="1"/>
  <p:cmAuthor id="3" name="HIWI" initials="H" lastIdx="1" clrIdx="2"/>
  <p:cmAuthor id="4" name="Naomi Jimenez" initials="NJ" lastIdx="4" clrIdx="3">
    <p:extLst>
      <p:ext uri="{19B8F6BF-5375-455C-9EA6-DF929625EA0E}">
        <p15:presenceInfo xmlns:p15="http://schemas.microsoft.com/office/powerpoint/2012/main" userId="8e05a3796a48fb1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1C26"/>
    <a:srgbClr val="676767"/>
    <a:srgbClr val="A6A6A6"/>
    <a:srgbClr val="668E66"/>
    <a:srgbClr val="8E4444"/>
    <a:srgbClr val="FEF2A0"/>
    <a:srgbClr val="F5A300"/>
    <a:srgbClr val="FDCA00"/>
    <a:srgbClr val="312C8C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Helle Formatvorlag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2DE63D5-997A-4646-A377-4702673A728D}" styleName="Helle Formatvorlage 2 - Akz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75DCB02-9BB8-47FD-8907-85C794F793BA}" styleName="Designformatvorlage 1 - Akz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C083E6E3-FA7D-4D7B-A595-EF9225AFEA82}" styleName="Helle Formatvorlage 1 - Akz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799B23B-EC83-4686-B30A-512413B5E67A}" styleName="Helle Formatvorlage 3 - Akz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Helle Formatvorlage 3 - Akz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Helle Formatvorlage 3 - Akz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3960" autoAdjust="0"/>
    <p:restoredTop sz="83516" autoAdjust="0"/>
  </p:normalViewPr>
  <p:slideViewPr>
    <p:cSldViewPr snapToObjects="1">
      <p:cViewPr varScale="1">
        <p:scale>
          <a:sx n="96" d="100"/>
          <a:sy n="96" d="100"/>
        </p:scale>
        <p:origin x="1632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Objects="1">
      <p:cViewPr varScale="1">
        <p:scale>
          <a:sx n="49" d="100"/>
          <a:sy n="49" d="100"/>
        </p:scale>
        <p:origin x="2260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Control group</c:v>
                </c:pt>
              </c:strCache>
            </c:strRef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x"/>
            <c:size val="8"/>
            <c:spPr>
              <a:solidFill>
                <a:srgbClr val="0070C0"/>
              </a:solidFill>
              <a:ln w="9525">
                <a:solidFill>
                  <a:srgbClr val="0070C0"/>
                </a:solidFill>
              </a:ln>
              <a:effectLst/>
            </c:spPr>
          </c:marker>
          <c:cat>
            <c:strRef>
              <c:f>Tabelle1!$A$2:$A$3</c:f>
              <c:strCache>
                <c:ptCount val="2"/>
                <c:pt idx="0">
                  <c:v>Pretest</c:v>
                </c:pt>
                <c:pt idx="1">
                  <c:v>Posttest</c:v>
                </c:pt>
              </c:strCache>
            </c:strRef>
          </c:cat>
          <c:val>
            <c:numRef>
              <c:f>Tabelle1!$B$2:$B$3</c:f>
              <c:numCache>
                <c:formatCode>General</c:formatCode>
                <c:ptCount val="2"/>
                <c:pt idx="0">
                  <c:v>3.59</c:v>
                </c:pt>
                <c:pt idx="1">
                  <c:v>3.59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D83-40BF-91C6-749466A240BE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Self-select</c:v>
                </c:pt>
              </c:strCache>
            </c:strRef>
          </c:tx>
          <c:spPr>
            <a:ln w="28575" cap="rnd">
              <a:solidFill>
                <a:srgbClr val="FFC000"/>
              </a:solidFill>
              <a:prstDash val="sysDash"/>
              <a:round/>
            </a:ln>
            <a:effectLst/>
          </c:spPr>
          <c:marker>
            <c:symbol val="circle"/>
            <c:size val="10"/>
            <c:spPr>
              <a:solidFill>
                <a:srgbClr val="FFC000"/>
              </a:solidFill>
              <a:ln w="9525">
                <a:solidFill>
                  <a:srgbClr val="FFC000"/>
                </a:solidFill>
                <a:prstDash val="sysDash"/>
              </a:ln>
              <a:effectLst/>
            </c:spPr>
          </c:marker>
          <c:dPt>
            <c:idx val="2"/>
            <c:marker>
              <c:spPr>
                <a:solidFill>
                  <a:srgbClr val="FFC000"/>
                </a:solidFill>
                <a:ln w="9525">
                  <a:solidFill>
                    <a:srgbClr val="FFC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7D83-40BF-91C6-749466A240BE}"/>
              </c:ext>
            </c:extLst>
          </c:dPt>
          <c:cat>
            <c:strRef>
              <c:f>Tabelle1!$A$2:$A$3</c:f>
              <c:strCache>
                <c:ptCount val="2"/>
                <c:pt idx="0">
                  <c:v>Pretest</c:v>
                </c:pt>
                <c:pt idx="1">
                  <c:v>Posttest</c:v>
                </c:pt>
              </c:strCache>
            </c:strRef>
          </c:cat>
          <c:val>
            <c:numRef>
              <c:f>Tabelle1!$C$2:$C$3</c:f>
              <c:numCache>
                <c:formatCode>General</c:formatCode>
                <c:ptCount val="2"/>
                <c:pt idx="0">
                  <c:v>3.46</c:v>
                </c:pt>
                <c:pt idx="1">
                  <c:v>3.45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D83-40BF-91C6-749466A240BE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Pre-determined</c:v>
                </c:pt>
              </c:strCache>
            </c:strRef>
          </c:tx>
          <c:spPr>
            <a:ln w="28575" cap="rnd">
              <a:solidFill>
                <a:srgbClr val="00B050"/>
              </a:solidFill>
              <a:prstDash val="dash"/>
              <a:round/>
            </a:ln>
            <a:effectLst/>
          </c:spPr>
          <c:marker>
            <c:symbol val="triangle"/>
            <c:size val="10"/>
            <c:spPr>
              <a:solidFill>
                <a:srgbClr val="00B050"/>
              </a:solidFill>
              <a:ln w="9525">
                <a:solidFill>
                  <a:srgbClr val="00B050"/>
                </a:solidFill>
              </a:ln>
              <a:effectLst/>
            </c:spPr>
          </c:marker>
          <c:cat>
            <c:strRef>
              <c:f>Tabelle1!$A$2:$A$3</c:f>
              <c:strCache>
                <c:ptCount val="2"/>
                <c:pt idx="0">
                  <c:v>Pretest</c:v>
                </c:pt>
                <c:pt idx="1">
                  <c:v>Posttest</c:v>
                </c:pt>
              </c:strCache>
            </c:strRef>
          </c:cat>
          <c:val>
            <c:numRef>
              <c:f>Tabelle1!$D$2:$D$3</c:f>
              <c:numCache>
                <c:formatCode>General</c:formatCode>
                <c:ptCount val="2"/>
                <c:pt idx="0">
                  <c:v>3.43</c:v>
                </c:pt>
                <c:pt idx="1">
                  <c:v>3.5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1FD-40DB-96ED-CE0B40429F60}"/>
            </c:ext>
          </c:extLst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Low pre-test</c:v>
                </c:pt>
              </c:strCache>
            </c:strRef>
          </c:tx>
          <c:spPr>
            <a:ln w="28575" cap="rnd">
              <a:solidFill>
                <a:srgbClr val="FF0000"/>
              </a:solidFill>
              <a:prstDash val="sysDot"/>
              <a:round/>
            </a:ln>
            <a:effectLst/>
          </c:spPr>
          <c:marker>
            <c:symbol val="diamond"/>
            <c:size val="10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cat>
            <c:strRef>
              <c:f>Tabelle1!$A$2:$A$3</c:f>
              <c:strCache>
                <c:ptCount val="2"/>
                <c:pt idx="0">
                  <c:v>Pretest</c:v>
                </c:pt>
                <c:pt idx="1">
                  <c:v>Posttest</c:v>
                </c:pt>
              </c:strCache>
            </c:strRef>
          </c:cat>
          <c:val>
            <c:numRef>
              <c:f>Tabelle1!$E$2:$E$3</c:f>
              <c:numCache>
                <c:formatCode>General</c:formatCode>
                <c:ptCount val="2"/>
                <c:pt idx="0">
                  <c:v>3.52</c:v>
                </c:pt>
                <c:pt idx="1">
                  <c:v>3.61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1FD-40DB-96ED-CE0B40429F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66963912"/>
        <c:axId val="566969008"/>
      </c:lineChart>
      <c:catAx>
        <c:axId val="566963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solidFill>
            <a:schemeClr val="bg1"/>
          </a:solidFill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6969008"/>
        <c:crosses val="autoZero"/>
        <c:auto val="1"/>
        <c:lblAlgn val="ctr"/>
        <c:lblOffset val="100"/>
        <c:noMultiLvlLbl val="0"/>
      </c:catAx>
      <c:valAx>
        <c:axId val="566969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 dirty="0">
                    <a:solidFill>
                      <a:schemeClr val="tx1"/>
                    </a:solidFill>
                  </a:rPr>
                  <a:t>Art </a:t>
                </a:r>
                <a:r>
                  <a:rPr lang="de-DE" dirty="0" err="1">
                    <a:solidFill>
                      <a:schemeClr val="tx1"/>
                    </a:solidFill>
                  </a:rPr>
                  <a:t>of</a:t>
                </a:r>
                <a:r>
                  <a:rPr lang="de-DE" dirty="0">
                    <a:solidFill>
                      <a:schemeClr val="tx1"/>
                    </a:solidFill>
                  </a:rPr>
                  <a:t> Living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69639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overlay val="0"/>
      <c:spPr>
        <a:noFill/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Experimantalgruppe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cat>
            <c:strRef>
              <c:f>Tabelle1!$A$2:$A$4</c:f>
              <c:strCache>
                <c:ptCount val="3"/>
                <c:pt idx="0">
                  <c:v>Prä</c:v>
                </c:pt>
                <c:pt idx="1">
                  <c:v>Post</c:v>
                </c:pt>
                <c:pt idx="2">
                  <c:v>Follow-Up</c:v>
                </c:pt>
              </c:strCache>
            </c:strRef>
          </c:cat>
          <c:val>
            <c:numRef>
              <c:f>Tabelle1!$B$2:$B$4</c:f>
              <c:numCache>
                <c:formatCode>General</c:formatCode>
                <c:ptCount val="3"/>
                <c:pt idx="0">
                  <c:v>4.42</c:v>
                </c:pt>
                <c:pt idx="1">
                  <c:v>4.7300000000000004</c:v>
                </c:pt>
                <c:pt idx="2">
                  <c:v>4.71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D83-40BF-91C6-749466A240BE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Kontrollgruppe</c:v>
                </c:pt>
              </c:strCache>
            </c:strRef>
          </c:tx>
          <c:spPr>
            <a:ln w="28575" cap="rnd">
              <a:solidFill>
                <a:schemeClr val="accent2"/>
              </a:solidFill>
              <a:prstDash val="sysDash"/>
              <a:round/>
            </a:ln>
            <a:effectLst/>
          </c:spPr>
          <c:marker>
            <c:symbol val="squar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  <a:prstDash val="sysDash"/>
              </a:ln>
              <a:effectLst/>
            </c:spPr>
          </c:marker>
          <c:dPt>
            <c:idx val="2"/>
            <c:marker>
              <c:spPr>
                <a:solidFill>
                  <a:schemeClr val="accent2"/>
                </a:solidFill>
                <a:ln w="9525">
                  <a:solidFill>
                    <a:schemeClr val="accent2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7D83-40BF-91C6-749466A240BE}"/>
              </c:ext>
            </c:extLst>
          </c:dPt>
          <c:cat>
            <c:strRef>
              <c:f>Tabelle1!$A$2:$A$4</c:f>
              <c:strCache>
                <c:ptCount val="3"/>
                <c:pt idx="0">
                  <c:v>Prä</c:v>
                </c:pt>
                <c:pt idx="1">
                  <c:v>Post</c:v>
                </c:pt>
                <c:pt idx="2">
                  <c:v>Follow-Up</c:v>
                </c:pt>
              </c:strCache>
            </c:strRef>
          </c:cat>
          <c:val>
            <c:numRef>
              <c:f>Tabelle1!$C$2:$C$4</c:f>
              <c:numCache>
                <c:formatCode>General</c:formatCode>
                <c:ptCount val="3"/>
                <c:pt idx="0">
                  <c:v>4.37</c:v>
                </c:pt>
                <c:pt idx="1">
                  <c:v>4.33</c:v>
                </c:pt>
                <c:pt idx="2">
                  <c:v>4.3499999999999996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D83-40BF-91C6-749466A240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66962344"/>
        <c:axId val="566964304"/>
      </c:lineChart>
      <c:catAx>
        <c:axId val="566962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solidFill>
            <a:schemeClr val="bg1"/>
          </a:solidFill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6964304"/>
        <c:crosses val="autoZero"/>
        <c:auto val="1"/>
        <c:lblAlgn val="ctr"/>
        <c:lblOffset val="100"/>
        <c:noMultiLvlLbl val="0"/>
      </c:catAx>
      <c:valAx>
        <c:axId val="5669643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 dirty="0">
                    <a:solidFill>
                      <a:schemeClr val="tx1"/>
                    </a:solidFill>
                  </a:rPr>
                  <a:t>Lebenskunst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69623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overlay val="0"/>
      <c:spPr>
        <a:noFill/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Experimantalgruppe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cat>
            <c:strRef>
              <c:f>Tabelle1!$A$2:$A$4</c:f>
              <c:strCache>
                <c:ptCount val="3"/>
                <c:pt idx="0">
                  <c:v>Prä</c:v>
                </c:pt>
                <c:pt idx="1">
                  <c:v>Post</c:v>
                </c:pt>
                <c:pt idx="2">
                  <c:v>Follow-Up</c:v>
                </c:pt>
              </c:strCache>
            </c:strRef>
          </c:cat>
          <c:val>
            <c:numRef>
              <c:f>Tabelle1!$B$2:$B$4</c:f>
              <c:numCache>
                <c:formatCode>General</c:formatCode>
                <c:ptCount val="3"/>
                <c:pt idx="0">
                  <c:v>4.34</c:v>
                </c:pt>
                <c:pt idx="1">
                  <c:v>4.92</c:v>
                </c:pt>
                <c:pt idx="2">
                  <c:v>5.04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D83-40BF-91C6-749466A240BE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Kontrollgruppe</c:v>
                </c:pt>
              </c:strCache>
            </c:strRef>
          </c:tx>
          <c:spPr>
            <a:ln w="28575" cap="rnd">
              <a:solidFill>
                <a:schemeClr val="accent2"/>
              </a:solidFill>
              <a:prstDash val="sysDash"/>
              <a:round/>
            </a:ln>
            <a:effectLst/>
          </c:spPr>
          <c:marker>
            <c:symbol val="squar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  <a:prstDash val="sysDash"/>
              </a:ln>
              <a:effectLst/>
            </c:spPr>
          </c:marker>
          <c:dPt>
            <c:idx val="2"/>
            <c:marker>
              <c:spPr>
                <a:solidFill>
                  <a:schemeClr val="accent2"/>
                </a:solidFill>
                <a:ln w="9525">
                  <a:solidFill>
                    <a:schemeClr val="accent2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7D83-40BF-91C6-749466A240BE}"/>
              </c:ext>
            </c:extLst>
          </c:dPt>
          <c:cat>
            <c:strRef>
              <c:f>Tabelle1!$A$2:$A$4</c:f>
              <c:strCache>
                <c:ptCount val="3"/>
                <c:pt idx="0">
                  <c:v>Prä</c:v>
                </c:pt>
                <c:pt idx="1">
                  <c:v>Post</c:v>
                </c:pt>
                <c:pt idx="2">
                  <c:v>Follow-Up</c:v>
                </c:pt>
              </c:strCache>
            </c:strRef>
          </c:cat>
          <c:val>
            <c:numRef>
              <c:f>Tabelle1!$C$2:$C$4</c:f>
              <c:numCache>
                <c:formatCode>General</c:formatCode>
                <c:ptCount val="3"/>
                <c:pt idx="0">
                  <c:v>4.3</c:v>
                </c:pt>
                <c:pt idx="1">
                  <c:v>4.17</c:v>
                </c:pt>
                <c:pt idx="2">
                  <c:v>4.04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D83-40BF-91C6-749466A240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66969792"/>
        <c:axId val="566973320"/>
      </c:lineChart>
      <c:catAx>
        <c:axId val="566969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solidFill>
            <a:schemeClr val="bg1"/>
          </a:solidFill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6973320"/>
        <c:crosses val="autoZero"/>
        <c:auto val="1"/>
        <c:lblAlgn val="ctr"/>
        <c:lblOffset val="100"/>
        <c:noMultiLvlLbl val="0"/>
      </c:catAx>
      <c:valAx>
        <c:axId val="566973320"/>
        <c:scaling>
          <c:orientation val="minMax"/>
          <c:min val="3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 dirty="0">
                    <a:solidFill>
                      <a:schemeClr val="tx1"/>
                    </a:solidFill>
                  </a:rPr>
                  <a:t>SWLS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69697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overlay val="0"/>
      <c:spPr>
        <a:noFill/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665739413050115E-2"/>
          <c:y val="3.3125554557274957E-2"/>
          <c:w val="0.68547982065006496"/>
          <c:h val="0.89006824891041703"/>
        </c:manualLayout>
      </c:layout>
      <c:lineChart>
        <c:grouping val="standar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GNH Curriculum (11 schools)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cat>
            <c:strRef>
              <c:f>Tabelle1!$A$2:$A$4</c:f>
              <c:strCache>
                <c:ptCount val="3"/>
                <c:pt idx="0">
                  <c:v>0 month</c:v>
                </c:pt>
                <c:pt idx="1">
                  <c:v>15 month</c:v>
                </c:pt>
                <c:pt idx="2">
                  <c:v>27 month</c:v>
                </c:pt>
              </c:strCache>
            </c:strRef>
          </c:cat>
          <c:val>
            <c:numRef>
              <c:f>Tabelle1!$B$2:$B$4</c:f>
              <c:numCache>
                <c:formatCode>General</c:formatCode>
                <c:ptCount val="3"/>
                <c:pt idx="0">
                  <c:v>3.51</c:v>
                </c:pt>
                <c:pt idx="1">
                  <c:v>3.85</c:v>
                </c:pt>
                <c:pt idx="2">
                  <c:v>3.83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D83-40BF-91C6-749466A240BE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Ccontrol (7 schools)</c:v>
                </c:pt>
              </c:strCache>
            </c:strRef>
          </c:tx>
          <c:spPr>
            <a:ln w="28575" cap="rnd">
              <a:solidFill>
                <a:schemeClr val="accent2"/>
              </a:solidFill>
              <a:prstDash val="sysDash"/>
              <a:round/>
            </a:ln>
            <a:effectLst/>
          </c:spPr>
          <c:marker>
            <c:symbol val="squar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  <a:prstDash val="sysDash"/>
              </a:ln>
              <a:effectLst/>
            </c:spPr>
          </c:marker>
          <c:dPt>
            <c:idx val="2"/>
            <c:marker>
              <c:spPr>
                <a:solidFill>
                  <a:schemeClr val="accent2"/>
                </a:solidFill>
                <a:ln w="9525">
                  <a:solidFill>
                    <a:schemeClr val="accent2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7D83-40BF-91C6-749466A240BE}"/>
              </c:ext>
            </c:extLst>
          </c:dPt>
          <c:cat>
            <c:strRef>
              <c:f>Tabelle1!$A$2:$A$4</c:f>
              <c:strCache>
                <c:ptCount val="3"/>
                <c:pt idx="0">
                  <c:v>0 month</c:v>
                </c:pt>
                <c:pt idx="1">
                  <c:v>15 month</c:v>
                </c:pt>
                <c:pt idx="2">
                  <c:v>27 month</c:v>
                </c:pt>
              </c:strCache>
            </c:strRef>
          </c:cat>
          <c:val>
            <c:numRef>
              <c:f>Tabelle1!$C$2:$C$4</c:f>
              <c:numCache>
                <c:formatCode>General</c:formatCode>
                <c:ptCount val="3"/>
                <c:pt idx="0">
                  <c:v>3.5</c:v>
                </c:pt>
                <c:pt idx="1">
                  <c:v>3.52</c:v>
                </c:pt>
                <c:pt idx="2">
                  <c:v>3.54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D83-40BF-91C6-749466A240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66972144"/>
        <c:axId val="566964696"/>
      </c:lineChart>
      <c:catAx>
        <c:axId val="566972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solidFill>
            <a:schemeClr val="bg1"/>
          </a:solidFill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6964696"/>
        <c:crosses val="autoZero"/>
        <c:auto val="1"/>
        <c:lblAlgn val="ctr"/>
        <c:lblOffset val="100"/>
        <c:noMultiLvlLbl val="0"/>
      </c:catAx>
      <c:valAx>
        <c:axId val="566964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 dirty="0">
                    <a:solidFill>
                      <a:schemeClr val="tx1"/>
                    </a:solidFill>
                  </a:rPr>
                  <a:t>Youth Well-</a:t>
                </a:r>
                <a:r>
                  <a:rPr lang="de-DE" dirty="0" err="1">
                    <a:solidFill>
                      <a:schemeClr val="tx1"/>
                    </a:solidFill>
                  </a:rPr>
                  <a:t>Being</a:t>
                </a:r>
                <a:r>
                  <a:rPr lang="de-DE" dirty="0">
                    <a:solidFill>
                      <a:schemeClr val="tx1"/>
                    </a:solidFill>
                  </a:rPr>
                  <a:t> (EPOCH)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69721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69257559211116548"/>
          <c:y val="0.38876990128182948"/>
          <c:w val="0.29091161827820422"/>
          <c:h val="0.10906521872575992"/>
        </c:manualLayout>
      </c:layout>
      <c:overlay val="0"/>
      <c:spPr>
        <a:noFill/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665739413050115E-2"/>
          <c:y val="3.3125554557274957E-2"/>
          <c:w val="0.68547982065006496"/>
          <c:h val="0.89006824891041703"/>
        </c:manualLayout>
      </c:layout>
      <c:lineChart>
        <c:grouping val="standar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GNH Curriculum (11 schools)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cat>
            <c:strRef>
              <c:f>Tabelle1!$A$2:$A$4</c:f>
              <c:strCache>
                <c:ptCount val="3"/>
                <c:pt idx="0">
                  <c:v>Sept. 2011</c:v>
                </c:pt>
                <c:pt idx="1">
                  <c:v>Sept. 2013</c:v>
                </c:pt>
                <c:pt idx="2">
                  <c:v>Sept. 2014</c:v>
                </c:pt>
              </c:strCache>
            </c:strRef>
          </c:cat>
          <c:val>
            <c:numRef>
              <c:f>Tabelle1!$B$2:$B$4</c:f>
              <c:numCache>
                <c:formatCode>General</c:formatCode>
                <c:ptCount val="3"/>
                <c:pt idx="0">
                  <c:v>76.099999999999994</c:v>
                </c:pt>
                <c:pt idx="1">
                  <c:v>80.599999999999994</c:v>
                </c:pt>
                <c:pt idx="2">
                  <c:v>80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D83-40BF-91C6-749466A240BE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Ccontrol (7 schools)</c:v>
                </c:pt>
              </c:strCache>
            </c:strRef>
          </c:tx>
          <c:spPr>
            <a:ln w="28575" cap="rnd">
              <a:solidFill>
                <a:schemeClr val="accent2"/>
              </a:solidFill>
              <a:prstDash val="sysDash"/>
              <a:round/>
            </a:ln>
            <a:effectLst/>
          </c:spPr>
          <c:marker>
            <c:symbol val="squar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  <a:prstDash val="sysDash"/>
              </a:ln>
              <a:effectLst/>
            </c:spPr>
          </c:marker>
          <c:dPt>
            <c:idx val="2"/>
            <c:marker>
              <c:spPr>
                <a:solidFill>
                  <a:schemeClr val="accent2"/>
                </a:solidFill>
                <a:ln w="9525">
                  <a:solidFill>
                    <a:schemeClr val="accent2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7D83-40BF-91C6-749466A240BE}"/>
              </c:ext>
            </c:extLst>
          </c:dPt>
          <c:cat>
            <c:strRef>
              <c:f>Tabelle1!$A$2:$A$4</c:f>
              <c:strCache>
                <c:ptCount val="3"/>
                <c:pt idx="0">
                  <c:v>Sept. 2011</c:v>
                </c:pt>
                <c:pt idx="1">
                  <c:v>Sept. 2013</c:v>
                </c:pt>
                <c:pt idx="2">
                  <c:v>Sept. 2014</c:v>
                </c:pt>
              </c:strCache>
            </c:strRef>
          </c:cat>
          <c:val>
            <c:numRef>
              <c:f>Tabelle1!$C$2:$C$4</c:f>
              <c:numCache>
                <c:formatCode>General</c:formatCode>
                <c:ptCount val="3"/>
                <c:pt idx="0">
                  <c:v>76</c:v>
                </c:pt>
                <c:pt idx="1">
                  <c:v>76.099999999999994</c:v>
                </c:pt>
                <c:pt idx="2">
                  <c:v>76.099999999999994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D83-40BF-91C6-749466A240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66971360"/>
        <c:axId val="566972536"/>
      </c:lineChart>
      <c:catAx>
        <c:axId val="566971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solidFill>
            <a:schemeClr val="bg1"/>
          </a:solidFill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6972536"/>
        <c:crosses val="autoZero"/>
        <c:auto val="1"/>
        <c:lblAlgn val="ctr"/>
        <c:lblOffset val="100"/>
        <c:noMultiLvlLbl val="0"/>
      </c:catAx>
      <c:valAx>
        <c:axId val="566972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 dirty="0">
                    <a:solidFill>
                      <a:schemeClr val="tx1"/>
                    </a:solidFill>
                  </a:rPr>
                  <a:t>Test Scores in Bhutan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6971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69257559211116548"/>
          <c:y val="0.38876990128182948"/>
          <c:w val="0.29091161827820422"/>
          <c:h val="0.10906521872575992"/>
        </c:manualLayout>
      </c:layout>
      <c:overlay val="0"/>
      <c:spPr>
        <a:noFill/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10-19T17:57:36.927" idx="6">
    <p:pos x="10" y="10"/>
    <p:text>Mach man bei Cohen‘s d eine Null vor den Punkt?</p:text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10-19T17:56:52.134" idx="4">
    <p:pos x="10" y="10"/>
    <p:text>macht man hier eine Null?</p:text>
    <p:extLst>
      <p:ext uri="{C676402C-5697-4E1C-873F-D02D1690AC5C}">
        <p15:threadingInfo xmlns:p15="http://schemas.microsoft.com/office/powerpoint/2012/main" timeZoneBias="-120"/>
      </p:ext>
    </p:extLst>
  </p:cm>
</p:cmLst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0.7727</cdr:x>
      <cdr:y>0.58078</cdr:y>
    </cdr:from>
    <cdr:to>
      <cdr:x>0.95996</cdr:x>
      <cdr:y>0.77366</cdr:y>
    </cdr:to>
    <cdr:sp macro="" textlink="">
      <cdr:nvSpPr>
        <cdr:cNvPr id="2" name="Textfeld 1">
          <a:extLst xmlns:a="http://schemas.openxmlformats.org/drawingml/2006/main">
            <a:ext uri="{FF2B5EF4-FFF2-40B4-BE49-F238E27FC236}">
              <a16:creationId xmlns:a16="http://schemas.microsoft.com/office/drawing/2014/main" id="{B9F9F135-63D7-4729-AF72-3F404072AFDD}"/>
            </a:ext>
          </a:extLst>
        </cdr:cNvPr>
        <cdr:cNvSpPr txBox="1"/>
      </cdr:nvSpPr>
      <cdr:spPr>
        <a:xfrm xmlns:a="http://schemas.openxmlformats.org/drawingml/2006/main">
          <a:off x="6537101" y="2601838"/>
          <a:ext cx="1584240" cy="8640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de-DE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9pPr>
        </a:lstStyle>
        <a:p xmlns:a="http://schemas.openxmlformats.org/drawingml/2006/main">
          <a:r>
            <a:rPr lang="de-DE" sz="1400" dirty="0">
              <a:sym typeface="Symbol" panose="05050102010706020507" pitchFamily="18" charset="2"/>
            </a:rPr>
            <a:t>² </a:t>
          </a:r>
          <a:r>
            <a:rPr lang="de-DE" sz="1400" dirty="0"/>
            <a:t>= 15.46</a:t>
          </a:r>
        </a:p>
        <a:p xmlns:a="http://schemas.openxmlformats.org/drawingml/2006/main">
          <a:r>
            <a:rPr lang="de-DE" sz="1400" dirty="0"/>
            <a:t>N = 110</a:t>
          </a:r>
        </a:p>
        <a:p xmlns:a="http://schemas.openxmlformats.org/drawingml/2006/main">
          <a:r>
            <a:rPr lang="de-DE" sz="1400" dirty="0" err="1"/>
            <a:t>range</a:t>
          </a:r>
          <a:r>
            <a:rPr lang="de-DE" sz="1400" dirty="0"/>
            <a:t>: 1-6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0.7787</cdr:x>
      <cdr:y>0.59212</cdr:y>
    </cdr:from>
    <cdr:to>
      <cdr:x>0.96596</cdr:x>
      <cdr:y>0.785</cdr:y>
    </cdr:to>
    <cdr:sp macro="" textlink="">
      <cdr:nvSpPr>
        <cdr:cNvPr id="2" name="Textfeld 1">
          <a:extLst xmlns:a="http://schemas.openxmlformats.org/drawingml/2006/main">
            <a:ext uri="{FF2B5EF4-FFF2-40B4-BE49-F238E27FC236}">
              <a16:creationId xmlns:a16="http://schemas.microsoft.com/office/drawing/2014/main" id="{A7346814-6300-4A86-8A20-526DE6C3E8FF}"/>
            </a:ext>
          </a:extLst>
        </cdr:cNvPr>
        <cdr:cNvSpPr txBox="1"/>
      </cdr:nvSpPr>
      <cdr:spPr>
        <a:xfrm xmlns:a="http://schemas.openxmlformats.org/drawingml/2006/main">
          <a:off x="6587901" y="2652638"/>
          <a:ext cx="1584240" cy="8640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de-DE" sz="1400" dirty="0">
              <a:sym typeface="Symbol" panose="05050102010706020507" pitchFamily="18" charset="2"/>
            </a:rPr>
            <a:t>² </a:t>
          </a:r>
          <a:r>
            <a:rPr lang="de-DE" sz="1400" dirty="0"/>
            <a:t>= 16.78</a:t>
          </a:r>
        </a:p>
        <a:p xmlns:a="http://schemas.openxmlformats.org/drawingml/2006/main">
          <a:r>
            <a:rPr lang="de-DE" sz="1400" dirty="0"/>
            <a:t>N = 110</a:t>
          </a:r>
        </a:p>
        <a:p xmlns:a="http://schemas.openxmlformats.org/drawingml/2006/main">
          <a:r>
            <a:rPr lang="de-DE" sz="1400" dirty="0" err="1"/>
            <a:t>range</a:t>
          </a:r>
          <a:r>
            <a:rPr lang="de-DE" sz="1400" dirty="0"/>
            <a:t>: 1-7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0.75567</cdr:x>
      <cdr:y>0.58786</cdr:y>
    </cdr:from>
    <cdr:to>
      <cdr:x>0.94293</cdr:x>
      <cdr:y>0.78074</cdr:y>
    </cdr:to>
    <cdr:sp macro="" textlink="">
      <cdr:nvSpPr>
        <cdr:cNvPr id="2" name="Textfeld 1">
          <a:extLst xmlns:a="http://schemas.openxmlformats.org/drawingml/2006/main">
            <a:ext uri="{FF2B5EF4-FFF2-40B4-BE49-F238E27FC236}">
              <a16:creationId xmlns:a16="http://schemas.microsoft.com/office/drawing/2014/main" id="{5AC81C48-1727-4A8F-89C0-079776293115}"/>
            </a:ext>
          </a:extLst>
        </cdr:cNvPr>
        <cdr:cNvSpPr txBox="1"/>
      </cdr:nvSpPr>
      <cdr:spPr>
        <a:xfrm xmlns:a="http://schemas.openxmlformats.org/drawingml/2006/main">
          <a:off x="6393085" y="2633563"/>
          <a:ext cx="1584176" cy="8640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de-DE" sz="1400" dirty="0" err="1"/>
            <a:t>Cohen‘s</a:t>
          </a:r>
          <a:r>
            <a:rPr lang="de-DE" sz="1400" dirty="0"/>
            <a:t> d= 0.59</a:t>
          </a:r>
        </a:p>
        <a:p xmlns:a="http://schemas.openxmlformats.org/drawingml/2006/main">
          <a:r>
            <a:rPr lang="de-DE" sz="1400" dirty="0"/>
            <a:t>n=6.524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0.75567</cdr:x>
      <cdr:y>0.58786</cdr:y>
    </cdr:from>
    <cdr:to>
      <cdr:x>0.94293</cdr:x>
      <cdr:y>0.78074</cdr:y>
    </cdr:to>
    <cdr:sp macro="" textlink="">
      <cdr:nvSpPr>
        <cdr:cNvPr id="2" name="Textfeld 1">
          <a:extLst xmlns:a="http://schemas.openxmlformats.org/drawingml/2006/main">
            <a:ext uri="{FF2B5EF4-FFF2-40B4-BE49-F238E27FC236}">
              <a16:creationId xmlns:a16="http://schemas.microsoft.com/office/drawing/2014/main" id="{5AC81C48-1727-4A8F-89C0-079776293115}"/>
            </a:ext>
          </a:extLst>
        </cdr:cNvPr>
        <cdr:cNvSpPr txBox="1"/>
      </cdr:nvSpPr>
      <cdr:spPr>
        <a:xfrm xmlns:a="http://schemas.openxmlformats.org/drawingml/2006/main">
          <a:off x="6393085" y="2633563"/>
          <a:ext cx="1584176" cy="8640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de-DE" sz="1400" dirty="0" err="1"/>
            <a:t>Cohen‘s</a:t>
          </a:r>
          <a:r>
            <a:rPr lang="de-DE" sz="1400" dirty="0"/>
            <a:t> d= 0.53</a:t>
          </a:r>
        </a:p>
        <a:p xmlns:a="http://schemas.openxmlformats.org/drawingml/2006/main">
          <a:r>
            <a:rPr lang="de-DE" sz="1400" dirty="0"/>
            <a:t>n=6.524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88824" y="420571"/>
            <a:ext cx="5356316" cy="424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8000" tIns="0" rIns="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ts val="1300"/>
              </a:lnSpc>
              <a:defRPr sz="1000" b="1">
                <a:latin typeface="Stafford" pitchFamily="2" charset="0"/>
              </a:defRPr>
            </a:lvl1pPr>
          </a:lstStyle>
          <a:p>
            <a:endParaRPr lang="de-DE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188825" y="9302540"/>
            <a:ext cx="1318623" cy="282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latin typeface="Stafford" pitchFamily="2" charset="0"/>
              </a:defRPr>
            </a:lvl1pPr>
          </a:lstStyle>
          <a:p>
            <a:fld id="{A32DC80D-291A-4ABB-A78B-0417274A267C}" type="datetime4">
              <a:rPr lang="de-DE"/>
              <a:pPr/>
              <a:t>8. Dezember 2021</a:t>
            </a:fld>
            <a:endParaRPr lang="de-DE"/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507447" y="9302540"/>
            <a:ext cx="4424783" cy="282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latin typeface="Stafford" pitchFamily="2" charset="0"/>
              </a:defRPr>
            </a:lvl1pPr>
          </a:lstStyle>
          <a:p>
            <a:r>
              <a:rPr lang="de-DE"/>
              <a:t>|  </a:t>
            </a:r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946393" y="9302540"/>
            <a:ext cx="664032" cy="282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latin typeface="Stafford" pitchFamily="2" charset="0"/>
              </a:defRPr>
            </a:lvl1pPr>
          </a:lstStyle>
          <a:p>
            <a:r>
              <a:rPr lang="de-DE"/>
              <a:t>|  </a:t>
            </a:r>
            <a:fld id="{C7CC2173-B0D1-45F1-9D54-E33B7353DA19}" type="slidenum">
              <a:rPr lang="de-DE"/>
              <a:pPr/>
              <a:t>‹Nr.›</a:t>
            </a:fld>
            <a:endParaRPr lang="de-DE"/>
          </a:p>
        </p:txBody>
      </p:sp>
      <p:pic>
        <p:nvPicPr>
          <p:cNvPr id="50182" name="Picture 6" descr="tud_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89906" y="391269"/>
            <a:ext cx="920519" cy="453319"/>
          </a:xfrm>
          <a:prstGeom prst="rect">
            <a:avLst/>
          </a:prstGeom>
          <a:noFill/>
        </p:spPr>
      </p:pic>
      <p:sp>
        <p:nvSpPr>
          <p:cNvPr id="50183" name="Rectangle 7"/>
          <p:cNvSpPr>
            <a:spLocks noChangeArrowheads="1"/>
          </p:cNvSpPr>
          <p:nvPr/>
        </p:nvSpPr>
        <p:spPr bwMode="auto">
          <a:xfrm>
            <a:off x="188825" y="194773"/>
            <a:ext cx="6421600" cy="156852"/>
          </a:xfrm>
          <a:prstGeom prst="rect">
            <a:avLst/>
          </a:prstGeom>
          <a:solidFill>
            <a:srgbClr val="B5B5B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50184" name="Line 8"/>
          <p:cNvSpPr>
            <a:spLocks noChangeShapeType="1"/>
          </p:cNvSpPr>
          <p:nvPr/>
        </p:nvSpPr>
        <p:spPr bwMode="auto">
          <a:xfrm>
            <a:off x="188825" y="391269"/>
            <a:ext cx="6421600" cy="0"/>
          </a:xfrm>
          <a:prstGeom prst="line">
            <a:avLst/>
          </a:prstGeom>
          <a:noFill/>
          <a:ln w="1524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50185" name="Line 9"/>
          <p:cNvSpPr>
            <a:spLocks noChangeShapeType="1"/>
          </p:cNvSpPr>
          <p:nvPr/>
        </p:nvSpPr>
        <p:spPr bwMode="auto">
          <a:xfrm>
            <a:off x="188825" y="9224976"/>
            <a:ext cx="6421600" cy="0"/>
          </a:xfrm>
          <a:prstGeom prst="line">
            <a:avLst/>
          </a:prstGeom>
          <a:noFill/>
          <a:ln w="762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50186" name="Line 10"/>
          <p:cNvSpPr>
            <a:spLocks noChangeShapeType="1"/>
          </p:cNvSpPr>
          <p:nvPr/>
        </p:nvSpPr>
        <p:spPr bwMode="auto">
          <a:xfrm>
            <a:off x="187252" y="844589"/>
            <a:ext cx="6421599" cy="0"/>
          </a:xfrm>
          <a:prstGeom prst="line">
            <a:avLst/>
          </a:prstGeom>
          <a:noFill/>
          <a:ln w="762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50070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5" name="Picture 13" descr="tud_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82039" y="391270"/>
            <a:ext cx="926812" cy="456767"/>
          </a:xfrm>
          <a:prstGeom prst="rect">
            <a:avLst/>
          </a:prstGeom>
          <a:noFill/>
        </p:spPr>
      </p:pic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87251" y="9430091"/>
            <a:ext cx="1605007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lnSpc>
                <a:spcPts val="1300"/>
              </a:lnSpc>
              <a:defRPr sz="1000">
                <a:latin typeface="Stafford" pitchFamily="2" charset="0"/>
              </a:defRPr>
            </a:lvl1pPr>
          </a:lstStyle>
          <a:p>
            <a:fld id="{065B079B-E513-489A-8A1B-D7C78493EA86}" type="datetime4">
              <a:rPr lang="de-DE"/>
              <a:pPr/>
              <a:t>8. Dezember 2021</a:t>
            </a:fld>
            <a:endParaRPr lang="de-DE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6813" y="1003300"/>
            <a:ext cx="4445000" cy="33353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88825" y="4652133"/>
            <a:ext cx="6420026" cy="4650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792258" y="9430091"/>
            <a:ext cx="4069164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lnSpc>
                <a:spcPts val="1300"/>
              </a:lnSpc>
              <a:defRPr sz="1000">
                <a:latin typeface="Stafford" pitchFamily="2" charset="0"/>
              </a:defRPr>
            </a:lvl1pPr>
          </a:lstStyle>
          <a:p>
            <a:r>
              <a:rPr lang="de-DE"/>
              <a:t>|  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861422" y="9430091"/>
            <a:ext cx="934680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lnSpc>
                <a:spcPts val="1300"/>
              </a:lnSpc>
              <a:defRPr sz="1000">
                <a:latin typeface="Stafford" pitchFamily="2" charset="0"/>
              </a:defRPr>
            </a:lvl1pPr>
          </a:lstStyle>
          <a:p>
            <a:r>
              <a:rPr lang="de-DE"/>
              <a:t>|  </a:t>
            </a:r>
            <a:fld id="{C36AA9A4-5D0B-4134-89A6-D8B9DAA4F25C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188824" y="420571"/>
            <a:ext cx="5356316" cy="427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8000" tIns="0" rIns="0" bIns="0" anchor="ctr"/>
          <a:lstStyle/>
          <a:p>
            <a:pPr>
              <a:lnSpc>
                <a:spcPts val="1300"/>
              </a:lnSpc>
            </a:pPr>
            <a:endParaRPr lang="de-DE" sz="1000" b="1">
              <a:latin typeface="Stafford" pitchFamily="2" charset="0"/>
            </a:endParaRPr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188825" y="194773"/>
            <a:ext cx="6421600" cy="156852"/>
          </a:xfrm>
          <a:prstGeom prst="rect">
            <a:avLst/>
          </a:prstGeom>
          <a:solidFill>
            <a:srgbClr val="B5B5B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082" name="Line 10"/>
          <p:cNvSpPr>
            <a:spLocks noChangeShapeType="1"/>
          </p:cNvSpPr>
          <p:nvPr/>
        </p:nvSpPr>
        <p:spPr bwMode="auto">
          <a:xfrm>
            <a:off x="188825" y="391269"/>
            <a:ext cx="6421600" cy="0"/>
          </a:xfrm>
          <a:prstGeom prst="line">
            <a:avLst/>
          </a:prstGeom>
          <a:noFill/>
          <a:ln w="1524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3083" name="Line 11"/>
          <p:cNvSpPr>
            <a:spLocks noChangeShapeType="1"/>
          </p:cNvSpPr>
          <p:nvPr/>
        </p:nvSpPr>
        <p:spPr bwMode="auto">
          <a:xfrm>
            <a:off x="188825" y="848036"/>
            <a:ext cx="6421600" cy="0"/>
          </a:xfrm>
          <a:prstGeom prst="line">
            <a:avLst/>
          </a:prstGeom>
          <a:noFill/>
          <a:ln w="762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3084" name="Line 12"/>
          <p:cNvSpPr>
            <a:spLocks noChangeShapeType="1"/>
          </p:cNvSpPr>
          <p:nvPr/>
        </p:nvSpPr>
        <p:spPr bwMode="auto">
          <a:xfrm>
            <a:off x="188825" y="9430091"/>
            <a:ext cx="6421600" cy="0"/>
          </a:xfrm>
          <a:prstGeom prst="line">
            <a:avLst/>
          </a:prstGeom>
          <a:noFill/>
          <a:ln w="762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3086" name="Line 14"/>
          <p:cNvSpPr>
            <a:spLocks noChangeShapeType="1"/>
          </p:cNvSpPr>
          <p:nvPr/>
        </p:nvSpPr>
        <p:spPr bwMode="auto">
          <a:xfrm>
            <a:off x="187252" y="4455636"/>
            <a:ext cx="6421599" cy="0"/>
          </a:xfrm>
          <a:prstGeom prst="line">
            <a:avLst/>
          </a:prstGeom>
          <a:noFill/>
          <a:ln w="762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6787406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rtl="0" fontAlgn="base">
      <a:spcBef>
        <a:spcPct val="10000"/>
      </a:spcBef>
      <a:spcAft>
        <a:spcPct val="0"/>
      </a:spcAft>
      <a:defRPr sz="1200" kern="1200">
        <a:solidFill>
          <a:schemeClr val="tx1"/>
        </a:solidFill>
        <a:latin typeface="Bitstream Charter" pitchFamily="2" charset="0"/>
        <a:ea typeface="+mn-ea"/>
        <a:cs typeface="+mn-cs"/>
      </a:defRPr>
    </a:lvl1pPr>
    <a:lvl2pPr marL="457200" algn="l" rtl="0" fontAlgn="base">
      <a:spcBef>
        <a:spcPct val="10000"/>
      </a:spcBef>
      <a:spcAft>
        <a:spcPct val="0"/>
      </a:spcAft>
      <a:defRPr sz="1200" kern="1200">
        <a:solidFill>
          <a:schemeClr val="tx1"/>
        </a:solidFill>
        <a:latin typeface="Bitstream Charter" pitchFamily="2" charset="0"/>
        <a:ea typeface="+mn-ea"/>
        <a:cs typeface="+mn-cs"/>
      </a:defRPr>
    </a:lvl2pPr>
    <a:lvl3pPr marL="914400" algn="l" rtl="0" fontAlgn="base">
      <a:spcBef>
        <a:spcPct val="10000"/>
      </a:spcBef>
      <a:spcAft>
        <a:spcPct val="0"/>
      </a:spcAft>
      <a:defRPr sz="1200" kern="1200">
        <a:solidFill>
          <a:schemeClr val="tx1"/>
        </a:solidFill>
        <a:latin typeface="Bitstream Charter" pitchFamily="2" charset="0"/>
        <a:ea typeface="+mn-ea"/>
        <a:cs typeface="+mn-cs"/>
      </a:defRPr>
    </a:lvl3pPr>
    <a:lvl4pPr marL="1371600" algn="l" rtl="0" fontAlgn="base">
      <a:spcBef>
        <a:spcPct val="10000"/>
      </a:spcBef>
      <a:spcAft>
        <a:spcPct val="0"/>
      </a:spcAft>
      <a:defRPr sz="1200" kern="1200">
        <a:solidFill>
          <a:schemeClr val="tx1"/>
        </a:solidFill>
        <a:latin typeface="Bitstream Charter" pitchFamily="2" charset="0"/>
        <a:ea typeface="+mn-ea"/>
        <a:cs typeface="+mn-cs"/>
      </a:defRPr>
    </a:lvl4pPr>
    <a:lvl5pPr marL="1828800" algn="l" rtl="0" fontAlgn="base">
      <a:spcBef>
        <a:spcPct val="10000"/>
      </a:spcBef>
      <a:spcAft>
        <a:spcPct val="0"/>
      </a:spcAft>
      <a:defRPr sz="1200" kern="1200">
        <a:solidFill>
          <a:schemeClr val="tx1"/>
        </a:solidFill>
        <a:latin typeface="Bitstream Charter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1003300"/>
            <a:ext cx="4445000" cy="333533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http://i.huffpost.com/gen/3828066/images/o-HAPPINESS-facebook.jpg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065B079B-E513-489A-8A1B-D7C78493EA86}" type="datetime4">
              <a:rPr lang="de-DE" smtClean="0"/>
              <a:pPr/>
              <a:t>8. Dezember 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| 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|  </a:t>
            </a:r>
            <a:fld id="{C36AA9A4-5D0B-4134-89A6-D8B9DAA4F25C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12532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66813" y="1003300"/>
            <a:ext cx="4445000" cy="333533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Schmid: http://img.welt.de/img/kultur/crop151378908/1859733858-ci3x2l-w540/Philosoph-Wilhelm-Schmid-3-.jpg</a:t>
            </a:r>
          </a:p>
          <a:p>
            <a:r>
              <a:rPr lang="de-DE" dirty="0"/>
              <a:t>Geist, Seele, Körper: http://www.erfrischend-anders.info/fileadmin/inhalt/geist-seele-koerper.jpg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065B079B-E513-489A-8A1B-D7C78493EA86}" type="datetime4">
              <a:rPr lang="de-DE" smtClean="0"/>
              <a:pPr/>
              <a:t>8. Dezember 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| 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|  </a:t>
            </a:r>
            <a:fld id="{C36AA9A4-5D0B-4134-89A6-D8B9DAA4F25C}" type="slidenum">
              <a:rPr lang="de-DE" smtClean="0"/>
              <a:pPr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3968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ChangeArrowheads="1"/>
          </p:cNvSpPr>
          <p:nvPr/>
        </p:nvSpPr>
        <p:spPr bwMode="auto">
          <a:xfrm>
            <a:off x="250825" y="368300"/>
            <a:ext cx="8642350" cy="2089150"/>
          </a:xfrm>
          <a:prstGeom prst="rect">
            <a:avLst/>
          </a:prstGeom>
          <a:solidFill>
            <a:srgbClr val="9C1C2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870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58775" y="1449388"/>
            <a:ext cx="6642117" cy="944562"/>
          </a:xfrm>
        </p:spPr>
        <p:txBody>
          <a:bodyPr lIns="0" tIns="0" rIns="0" bIns="0"/>
          <a:lstStyle>
            <a:lvl1pPr marL="0" indent="0">
              <a:spcBef>
                <a:spcPct val="0"/>
              </a:spcBef>
              <a:buFont typeface="Wingdings" pitchFamily="2" charset="2"/>
              <a:buNone/>
              <a:defRPr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87048" name="Rectangle 8"/>
          <p:cNvSpPr>
            <a:spLocks noChangeArrowheads="1"/>
          </p:cNvSpPr>
          <p:nvPr/>
        </p:nvSpPr>
        <p:spPr bwMode="auto">
          <a:xfrm>
            <a:off x="250825" y="196850"/>
            <a:ext cx="8642350" cy="144463"/>
          </a:xfrm>
          <a:prstGeom prst="rect">
            <a:avLst/>
          </a:prstGeom>
          <a:solidFill>
            <a:srgbClr val="9C1C26"/>
          </a:solidFill>
          <a:ln w="317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pic>
        <p:nvPicPr>
          <p:cNvPr id="87049" name="Picture 9" descr="tud_logo"/>
          <p:cNvPicPr>
            <a:picLocks noChangeAspect="1" noChangeArrowheads="1"/>
          </p:cNvPicPr>
          <p:nvPr/>
        </p:nvPicPr>
        <p:blipFill>
          <a:blip r:embed="rId2" cstate="print"/>
          <a:srcRect r="5453"/>
          <a:stretch>
            <a:fillRect/>
          </a:stretch>
        </p:blipFill>
        <p:spPr bwMode="auto">
          <a:xfrm>
            <a:off x="7172325" y="657225"/>
            <a:ext cx="187325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055" name="Line 15"/>
          <p:cNvSpPr>
            <a:spLocks noChangeShapeType="1"/>
          </p:cNvSpPr>
          <p:nvPr/>
        </p:nvSpPr>
        <p:spPr bwMode="auto">
          <a:xfrm>
            <a:off x="252413" y="6357958"/>
            <a:ext cx="8640762" cy="0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87058" name="Rectangle 18"/>
          <p:cNvSpPr>
            <a:spLocks noChangeArrowheads="1"/>
          </p:cNvSpPr>
          <p:nvPr/>
        </p:nvSpPr>
        <p:spPr bwMode="auto">
          <a:xfrm>
            <a:off x="250825" y="360363"/>
            <a:ext cx="8640763" cy="142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87059" name="Rectangle 19"/>
          <p:cNvSpPr>
            <a:spLocks noChangeArrowheads="1"/>
          </p:cNvSpPr>
          <p:nvPr/>
        </p:nvSpPr>
        <p:spPr bwMode="auto">
          <a:xfrm>
            <a:off x="250825" y="2457450"/>
            <a:ext cx="8640763" cy="793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2" name="Titel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14" name="Fußzeilenplatzhalter 3">
            <a:extLst>
              <a:ext uri="{FF2B5EF4-FFF2-40B4-BE49-F238E27FC236}">
                <a16:creationId xmlns:a16="http://schemas.microsoft.com/office/drawing/2014/main" id="{8EA3A1B5-5618-4FAD-A37E-A36AA1BBA3F4}"/>
              </a:ext>
            </a:extLst>
          </p:cNvPr>
          <p:cNvSpPr txBox="1">
            <a:spLocks/>
          </p:cNvSpPr>
          <p:nvPr userDrawn="1"/>
        </p:nvSpPr>
        <p:spPr>
          <a:xfrm>
            <a:off x="252412" y="6364192"/>
            <a:ext cx="8639175" cy="37717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Tahoma" pitchFamily="34" charset="0"/>
              </a:rPr>
              <a:t>TU Darmstadt  |  </a:t>
            </a:r>
            <a:r>
              <a:rPr kumimoji="0" lang="de-DE" sz="1000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Tahoma" pitchFamily="34" charset="0"/>
              </a:rPr>
              <a:t>Prof. Dr. Bernhard Schmitz 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Tahoma" pitchFamily="34" charset="0"/>
              </a:rPr>
              <a:t>  						               </a:t>
            </a:r>
            <a:fld id="{8E9B2640-8CD7-45FF-9440-54608BC46479}" type="slidenum">
              <a:rPr kumimoji="0" lang="de-DE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Tahoma" pitchFamily="34" charset="0"/>
              </a:rPr>
              <a:pPr/>
              <a:t>‹Nr.›</a:t>
            </a:fld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Tahoma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60000" y="1620000"/>
            <a:ext cx="6823569" cy="4479943"/>
          </a:xfrm>
        </p:spPr>
        <p:txBody>
          <a:bodyPr/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6421455" cy="1362075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6421455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58775" y="1592263"/>
            <a:ext cx="4135438" cy="4551381"/>
          </a:xfrm>
        </p:spPr>
        <p:txBody>
          <a:bodyPr/>
          <a:lstStyle>
            <a:lvl1pPr marL="0" indent="0"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86314" y="1592263"/>
            <a:ext cx="4105274" cy="4551381"/>
          </a:xfrm>
        </p:spPr>
        <p:txBody>
          <a:bodyPr/>
          <a:lstStyle>
            <a:lvl1pPr marL="0" indent="0"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57620" y="1620000"/>
            <a:ext cx="5000660" cy="4506163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358776" y="1620000"/>
            <a:ext cx="3106738" cy="4506163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358775" y="488950"/>
            <a:ext cx="6840000" cy="83820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1928801"/>
            <a:ext cx="5486400" cy="279877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tud_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31050" y="404813"/>
            <a:ext cx="187325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346" y="488950"/>
            <a:ext cx="7381106" cy="838200"/>
          </a:xfrm>
        </p:spPr>
        <p:txBody>
          <a:bodyPr/>
          <a:lstStyle>
            <a:lvl1pPr algn="l">
              <a:defRPr sz="240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14027" y="1571644"/>
            <a:ext cx="8355012" cy="450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6" name="Rectangle 17"/>
          <p:cNvSpPr>
            <a:spLocks noGrp="1" noChangeArrowheads="1"/>
          </p:cNvSpPr>
          <p:nvPr>
            <p:ph type="ftr" sz="quarter" idx="3"/>
          </p:nvPr>
        </p:nvSpPr>
        <p:spPr>
          <a:xfrm>
            <a:off x="1000100" y="6500834"/>
            <a:ext cx="4749803" cy="214314"/>
          </a:xfrm>
          <a:prstGeom prst="rect">
            <a:avLst/>
          </a:prstGeom>
        </p:spPr>
        <p:txBody>
          <a:bodyPr/>
          <a:lstStyle>
            <a:lvl1pPr algn="l">
              <a:defRPr sz="1000">
                <a:latin typeface="+mn-lt"/>
              </a:defRPr>
            </a:lvl1pPr>
          </a:lstStyle>
          <a:p>
            <a:r>
              <a:rPr lang="de-DE"/>
              <a:t>|  Fachbereich 03  |  Institut für Psychologie  |  Prof. Dr. B. Schmitz  |  Folie  </a:t>
            </a:r>
            <a:endParaRPr lang="de-DE" dirty="0"/>
          </a:p>
        </p:txBody>
      </p:sp>
      <p:sp>
        <p:nvSpPr>
          <p:cNvPr id="17" name="Datumsplatzhalter 14"/>
          <p:cNvSpPr>
            <a:spLocks noGrp="1"/>
          </p:cNvSpPr>
          <p:nvPr>
            <p:ph type="dt" sz="half" idx="2"/>
          </p:nvPr>
        </p:nvSpPr>
        <p:spPr>
          <a:xfrm>
            <a:off x="263418" y="6440547"/>
            <a:ext cx="1000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fld id="{FC44B405-AB0E-4C9E-8F0F-11D2AF22C0A2}" type="datetime1">
              <a:rPr lang="de-DE" smtClean="0"/>
              <a:pPr/>
              <a:t>08.12.2021</a:t>
            </a:fld>
            <a:endParaRPr lang="de-DE" dirty="0"/>
          </a:p>
        </p:txBody>
      </p:sp>
      <p:sp>
        <p:nvSpPr>
          <p:cNvPr id="18" name="Foliennummernplatzhalter 15"/>
          <p:cNvSpPr>
            <a:spLocks noGrp="1"/>
          </p:cNvSpPr>
          <p:nvPr>
            <p:ph type="sldNum" sz="quarter" idx="4"/>
          </p:nvPr>
        </p:nvSpPr>
        <p:spPr>
          <a:xfrm>
            <a:off x="5214942" y="6440547"/>
            <a:ext cx="5000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fld id="{097DB0DB-2BC9-4670-9C24-6937A0328263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79905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250825" y="368300"/>
            <a:ext cx="864235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>
              <a:latin typeface="+mn-lt"/>
              <a:cs typeface="Tahoma" pitchFamily="34" charset="0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8775" y="488950"/>
            <a:ext cx="6642117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0000" y="1620000"/>
            <a:ext cx="6640892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250825" y="196850"/>
            <a:ext cx="8642350" cy="144463"/>
          </a:xfrm>
          <a:prstGeom prst="rect">
            <a:avLst/>
          </a:prstGeom>
          <a:solidFill>
            <a:srgbClr val="9C1C26"/>
          </a:solidFill>
          <a:ln w="3175">
            <a:noFill/>
            <a:miter lim="800000"/>
            <a:headEnd/>
            <a:tailEnd/>
          </a:ln>
        </p:spPr>
        <p:txBody>
          <a:bodyPr/>
          <a:lstStyle/>
          <a:p>
            <a:endParaRPr lang="de-DE">
              <a:latin typeface="+mn-lt"/>
              <a:cs typeface="Tahoma" pitchFamily="34" charset="0"/>
            </a:endParaRPr>
          </a:p>
        </p:txBody>
      </p:sp>
      <p:pic>
        <p:nvPicPr>
          <p:cNvPr id="1033" name="Picture 9" descr="tud_logo"/>
          <p:cNvPicPr>
            <a:picLocks noChangeAspect="1" noChangeArrowheads="1"/>
          </p:cNvPicPr>
          <p:nvPr/>
        </p:nvPicPr>
        <p:blipFill>
          <a:blip r:embed="rId11" cstate="print"/>
          <a:srcRect r="5453"/>
          <a:stretch>
            <a:fillRect/>
          </a:stretch>
        </p:blipFill>
        <p:spPr bwMode="auto">
          <a:xfrm>
            <a:off x="7167563" y="512763"/>
            <a:ext cx="187325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8" name="Line 14"/>
          <p:cNvSpPr>
            <a:spLocks noChangeShapeType="1"/>
          </p:cNvSpPr>
          <p:nvPr/>
        </p:nvSpPr>
        <p:spPr bwMode="auto">
          <a:xfrm>
            <a:off x="250825" y="1449388"/>
            <a:ext cx="8640763" cy="0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+mn-lt"/>
              <a:cs typeface="Tahoma" pitchFamily="34" charset="0"/>
            </a:endParaRPr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250825" y="366713"/>
            <a:ext cx="8640763" cy="142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>
              <a:latin typeface="+mn-lt"/>
              <a:cs typeface="Tahoma" pitchFamily="34" charset="0"/>
            </a:endParaRPr>
          </a:p>
        </p:txBody>
      </p:sp>
      <p:sp>
        <p:nvSpPr>
          <p:cNvPr id="11" name="Line 15"/>
          <p:cNvSpPr>
            <a:spLocks noChangeShapeType="1"/>
          </p:cNvSpPr>
          <p:nvPr userDrawn="1"/>
        </p:nvSpPr>
        <p:spPr bwMode="auto">
          <a:xfrm>
            <a:off x="252413" y="6357958"/>
            <a:ext cx="8640762" cy="0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+mn-lt"/>
              <a:cs typeface="Tahoma" pitchFamily="34" charset="0"/>
            </a:endParaRPr>
          </a:p>
        </p:txBody>
      </p:sp>
      <p:sp>
        <p:nvSpPr>
          <p:cNvPr id="12" name="Fußzeilenplatzhalter 3">
            <a:extLst>
              <a:ext uri="{FF2B5EF4-FFF2-40B4-BE49-F238E27FC236}">
                <a16:creationId xmlns:a16="http://schemas.microsoft.com/office/drawing/2014/main" id="{1713CF31-88FC-465C-9765-F24A9BD32AAE}"/>
              </a:ext>
            </a:extLst>
          </p:cNvPr>
          <p:cNvSpPr txBox="1">
            <a:spLocks/>
          </p:cNvSpPr>
          <p:nvPr userDrawn="1"/>
        </p:nvSpPr>
        <p:spPr>
          <a:xfrm>
            <a:off x="252412" y="6364192"/>
            <a:ext cx="8639175" cy="37717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Tahoma" pitchFamily="34" charset="0"/>
              </a:rPr>
              <a:t>TU Darmstadt  |  </a:t>
            </a:r>
            <a:r>
              <a:rPr kumimoji="0" lang="de-DE" sz="1000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Tahoma" pitchFamily="34" charset="0"/>
              </a:rPr>
              <a:t>Prof. Dr. Bernhard Schmitz 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Tahoma" pitchFamily="34" charset="0"/>
              </a:rPr>
              <a:t> 						               </a:t>
            </a:r>
            <a:fld id="{8E9B2640-8CD7-45FF-9440-54608BC46479}" type="slidenum">
              <a:rPr kumimoji="0" lang="de-DE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Tahoma" pitchFamily="34" charset="0"/>
              </a:rPr>
              <a:pPr/>
              <a:t>‹Nr.›</a:t>
            </a:fld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Tahoma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n-lt"/>
          <a:ea typeface="+mj-ea"/>
          <a:cs typeface="Tahom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179388" indent="-179388" algn="l" rtl="0" eaLnBrk="1" fontAlgn="base" hangingPunct="1">
        <a:lnSpc>
          <a:spcPct val="130000"/>
        </a:lnSpc>
        <a:spcBef>
          <a:spcPts val="200"/>
        </a:spcBef>
        <a:spcAft>
          <a:spcPts val="230"/>
        </a:spcAft>
        <a:buFont typeface="Wingdings" pitchFamily="2" charset="2"/>
        <a:buNone/>
        <a:defRPr sz="200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9388" indent="-177800" algn="l" rtl="0" eaLnBrk="1" fontAlgn="base" hangingPunct="1">
        <a:lnSpc>
          <a:spcPct val="130000"/>
        </a:lnSpc>
        <a:spcBef>
          <a:spcPts val="200"/>
        </a:spcBef>
        <a:spcAft>
          <a:spcPts val="23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Tahoma" pitchFamily="34" charset="0"/>
        </a:defRPr>
      </a:lvl2pPr>
      <a:lvl3pPr marL="538163" indent="-187325" algn="l" rtl="0" eaLnBrk="1" fontAlgn="base" hangingPunct="1">
        <a:lnSpc>
          <a:spcPct val="130000"/>
        </a:lnSpc>
        <a:spcBef>
          <a:spcPts val="200"/>
        </a:spcBef>
        <a:spcAft>
          <a:spcPts val="23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cs typeface="Tahoma" pitchFamily="34" charset="0"/>
        </a:defRPr>
      </a:lvl3pPr>
      <a:lvl4pPr marL="717550" indent="-173038" algn="l" rtl="0" eaLnBrk="1" fontAlgn="base" hangingPunct="1">
        <a:lnSpc>
          <a:spcPct val="130000"/>
        </a:lnSpc>
        <a:spcBef>
          <a:spcPts val="200"/>
        </a:spcBef>
        <a:spcAft>
          <a:spcPts val="23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Tahoma" pitchFamily="34" charset="0"/>
        </a:defRPr>
      </a:lvl4pPr>
      <a:lvl5pPr marL="908050" indent="-188913" algn="l" rtl="0" eaLnBrk="1" fontAlgn="base" hangingPunct="1">
        <a:lnSpc>
          <a:spcPct val="130000"/>
        </a:lnSpc>
        <a:spcBef>
          <a:spcPts val="200"/>
        </a:spcBef>
        <a:spcAft>
          <a:spcPts val="23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Tahoma" pitchFamily="34" charset="0"/>
        </a:defRPr>
      </a:lvl5pPr>
      <a:lvl6pPr marL="1365250" indent="-1889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1822450" indent="-1889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2279650" indent="-1889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2736850" indent="-1889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1027/1015-5759/a000650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/>
          <p:cNvSpPr>
            <a:spLocks noGrp="1"/>
          </p:cNvSpPr>
          <p:nvPr>
            <p:ph type="subTitle" idx="1"/>
          </p:nvPr>
        </p:nvSpPr>
        <p:spPr>
          <a:xfrm>
            <a:off x="280932" y="2708920"/>
            <a:ext cx="6642117" cy="1152128"/>
          </a:xfrm>
        </p:spPr>
        <p:txBody>
          <a:bodyPr/>
          <a:lstStyle/>
          <a:p>
            <a:r>
              <a:rPr lang="de-DE" dirty="0"/>
              <a:t>Prof. Dr. Bernhard Schmitz, TU Darmstadt</a:t>
            </a:r>
          </a:p>
          <a:p>
            <a:r>
              <a:rPr lang="de-DE" dirty="0"/>
              <a:t>TUDGPBP Darmstadt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251520" y="-315416"/>
            <a:ext cx="10009112" cy="3744416"/>
          </a:xfrm>
        </p:spPr>
        <p:txBody>
          <a:bodyPr/>
          <a:lstStyle/>
          <a:p>
            <a:br>
              <a:rPr lang="de-DE" sz="4000" dirty="0"/>
            </a:br>
            <a:r>
              <a:rPr lang="de-DE" sz="4000" dirty="0"/>
              <a:t>Lebenskunst und </a:t>
            </a:r>
            <a:br>
              <a:rPr lang="de-DE" sz="4000" dirty="0"/>
            </a:br>
            <a:r>
              <a:rPr lang="de-DE" sz="4000" dirty="0"/>
              <a:t>Wohlbefinden</a:t>
            </a:r>
            <a:br>
              <a:rPr lang="de-DE" sz="4000" dirty="0"/>
            </a:br>
            <a:r>
              <a:rPr lang="de-DE" sz="4000" dirty="0"/>
              <a:t>Bernhard Schmitz</a:t>
            </a:r>
            <a:br>
              <a:rPr lang="de-DE" sz="4000" dirty="0"/>
            </a:br>
            <a:br>
              <a:rPr lang="de-DE" sz="4000" dirty="0"/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549731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Validierung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Verwandte Konstrukte</a:t>
            </a:r>
          </a:p>
          <a:p>
            <a:r>
              <a:rPr lang="de-DE" dirty="0"/>
              <a:t>		Resilienz		.68**</a:t>
            </a:r>
          </a:p>
          <a:p>
            <a:r>
              <a:rPr lang="de-DE" dirty="0"/>
              <a:t>		Emotionale Kompetenz .71**</a:t>
            </a:r>
          </a:p>
          <a:p>
            <a:r>
              <a:rPr lang="de-DE" dirty="0"/>
              <a:t>		Achtsamkeit		.64**</a:t>
            </a:r>
          </a:p>
          <a:p>
            <a:r>
              <a:rPr lang="de-DE" dirty="0"/>
              <a:t>		Selbstregulation 	.61**</a:t>
            </a:r>
          </a:p>
          <a:p>
            <a:r>
              <a:rPr lang="de-DE" dirty="0"/>
              <a:t>		Kohärenz		.69**</a:t>
            </a:r>
          </a:p>
          <a:p>
            <a:r>
              <a:rPr lang="de-DE" dirty="0"/>
              <a:t>		Weisheit		.58**</a:t>
            </a:r>
          </a:p>
          <a:p>
            <a:r>
              <a:rPr lang="de-DE" dirty="0"/>
              <a:t>Andere</a:t>
            </a:r>
          </a:p>
          <a:p>
            <a:r>
              <a:rPr lang="de-DE" dirty="0"/>
              <a:t>		Intelligenz		.00</a:t>
            </a:r>
          </a:p>
          <a:p>
            <a:r>
              <a:rPr lang="de-DE" dirty="0"/>
              <a:t>						Schmitz (2016)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555354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Validierungsmethoden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Peer-</a:t>
            </a:r>
            <a:r>
              <a:rPr lang="de-DE" dirty="0" err="1"/>
              <a:t>assesment</a:t>
            </a:r>
            <a:endParaRPr lang="de-DE" dirty="0"/>
          </a:p>
          <a:p>
            <a:pPr marL="0" indent="0"/>
            <a:endParaRPr lang="de-DE" dirty="0"/>
          </a:p>
          <a:p>
            <a:r>
              <a:rPr lang="de-DE" b="1" dirty="0"/>
              <a:t>Objektive Maße: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Physiologische Maße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(Herzratenvariabilität, Hautwiderstand EDA)</a:t>
            </a:r>
          </a:p>
        </p:txBody>
      </p:sp>
    </p:spTree>
    <p:extLst>
      <p:ext uri="{BB962C8B-B14F-4D97-AF65-F5344CB8AC3E}">
        <p14:creationId xmlns:p14="http://schemas.microsoft.com/office/powerpoint/2010/main" val="36054455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AD120F-D890-4452-803A-F044C1667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Interventionen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73F845E-49AF-4426-881A-47AD0907C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b="1" dirty="0"/>
              <a:t>Trainings</a:t>
            </a:r>
            <a:r>
              <a:rPr lang="de-DE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b="1" dirty="0"/>
              <a:t>Coaching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b="1" dirty="0"/>
              <a:t>Therapie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b="1" dirty="0"/>
              <a:t>Übungen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308735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EC9EB8-A4DE-4B3C-8755-6064740DA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Results</a:t>
            </a:r>
            <a:r>
              <a:rPr lang="de-DE" dirty="0"/>
              <a:t>: Training Schüler</a:t>
            </a:r>
          </a:p>
        </p:txBody>
      </p:sp>
      <p:graphicFrame>
        <p:nvGraphicFramePr>
          <p:cNvPr id="6" name="Inhaltsplatzhalter 5">
            <a:extLst>
              <a:ext uri="{FF2B5EF4-FFF2-40B4-BE49-F238E27FC236}">
                <a16:creationId xmlns:a16="http://schemas.microsoft.com/office/drawing/2014/main" id="{4C694942-178F-4C1A-B44A-DF3F4DEAEF9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7148429"/>
              </p:ext>
            </p:extLst>
          </p:nvPr>
        </p:nvGraphicFramePr>
        <p:xfrm>
          <a:off x="360363" y="1619250"/>
          <a:ext cx="8460109" cy="4479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Gleichschenkliges Dreieck 2">
            <a:extLst>
              <a:ext uri="{FF2B5EF4-FFF2-40B4-BE49-F238E27FC236}">
                <a16:creationId xmlns:a16="http://schemas.microsoft.com/office/drawing/2014/main" id="{A936C42D-2101-4880-84B5-5F0E7A198172}"/>
              </a:ext>
            </a:extLst>
          </p:cNvPr>
          <p:cNvSpPr/>
          <p:nvPr/>
        </p:nvSpPr>
        <p:spPr>
          <a:xfrm>
            <a:off x="1134625" y="1631483"/>
            <a:ext cx="91058" cy="144016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Gleichschenkliges Dreieck 4">
            <a:extLst>
              <a:ext uri="{FF2B5EF4-FFF2-40B4-BE49-F238E27FC236}">
                <a16:creationId xmlns:a16="http://schemas.microsoft.com/office/drawing/2014/main" id="{DD5E7FEB-58D8-46AB-BB3A-53AE53EB81A3}"/>
              </a:ext>
            </a:extLst>
          </p:cNvPr>
          <p:cNvSpPr/>
          <p:nvPr/>
        </p:nvSpPr>
        <p:spPr>
          <a:xfrm rot="5400000">
            <a:off x="7112103" y="5682394"/>
            <a:ext cx="91058" cy="144016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6417F38B-BC04-4607-AD5B-5A7B9A8D003E}"/>
              </a:ext>
            </a:extLst>
          </p:cNvPr>
          <p:cNvSpPr/>
          <p:nvPr/>
        </p:nvSpPr>
        <p:spPr>
          <a:xfrm>
            <a:off x="683565" y="5551178"/>
            <a:ext cx="366390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Flussdiagramm: Daten 6">
            <a:extLst>
              <a:ext uri="{FF2B5EF4-FFF2-40B4-BE49-F238E27FC236}">
                <a16:creationId xmlns:a16="http://schemas.microsoft.com/office/drawing/2014/main" id="{23940AF5-BBF3-4486-8533-09BF9C824CE4}"/>
              </a:ext>
            </a:extLst>
          </p:cNvPr>
          <p:cNvSpPr/>
          <p:nvPr/>
        </p:nvSpPr>
        <p:spPr>
          <a:xfrm rot="18947505">
            <a:off x="882022" y="5417997"/>
            <a:ext cx="588620" cy="129453"/>
          </a:xfrm>
          <a:prstGeom prst="flowChartInputOutpu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F5963A56-61B4-4FB1-BF98-A8594A8FA3D4}"/>
              </a:ext>
            </a:extLst>
          </p:cNvPr>
          <p:cNvSpPr/>
          <p:nvPr/>
        </p:nvSpPr>
        <p:spPr>
          <a:xfrm>
            <a:off x="1318898" y="5221366"/>
            <a:ext cx="144016" cy="2238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D8B876F4-10B6-4B49-ACC4-9D98F77A483E}"/>
              </a:ext>
            </a:extLst>
          </p:cNvPr>
          <p:cNvSpPr/>
          <p:nvPr/>
        </p:nvSpPr>
        <p:spPr>
          <a:xfrm>
            <a:off x="897418" y="5514669"/>
            <a:ext cx="144016" cy="2238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99601A6F-F131-42E1-8829-DC469D72D6AE}"/>
              </a:ext>
            </a:extLst>
          </p:cNvPr>
          <p:cNvSpPr txBox="1"/>
          <p:nvPr/>
        </p:nvSpPr>
        <p:spPr>
          <a:xfrm>
            <a:off x="4860032" y="5982785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/>
              <a:t>Schmitz (2016)</a:t>
            </a:r>
          </a:p>
        </p:txBody>
      </p:sp>
      <p:sp>
        <p:nvSpPr>
          <p:cNvPr id="11" name="Textfeld 1">
            <a:extLst>
              <a:ext uri="{FF2B5EF4-FFF2-40B4-BE49-F238E27FC236}">
                <a16:creationId xmlns:a16="http://schemas.microsoft.com/office/drawing/2014/main" id="{B9F9F135-63D7-4729-AF72-3F404072AFDD}"/>
              </a:ext>
            </a:extLst>
          </p:cNvPr>
          <p:cNvSpPr txBox="1"/>
          <p:nvPr/>
        </p:nvSpPr>
        <p:spPr>
          <a:xfrm>
            <a:off x="7172614" y="4437112"/>
            <a:ext cx="1584240" cy="86408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de-DE" sz="1400" dirty="0">
                <a:sym typeface="Symbol" panose="05050102010706020507" pitchFamily="18" charset="2"/>
              </a:rPr>
              <a:t>² </a:t>
            </a:r>
            <a:r>
              <a:rPr lang="de-DE" sz="1400" dirty="0"/>
              <a:t>= .05</a:t>
            </a:r>
          </a:p>
          <a:p>
            <a:r>
              <a:rPr lang="de-DE" sz="1400" dirty="0"/>
              <a:t>N = 164</a:t>
            </a:r>
          </a:p>
          <a:p>
            <a:r>
              <a:rPr lang="de-DE" sz="1400" dirty="0" err="1"/>
              <a:t>range</a:t>
            </a:r>
            <a:r>
              <a:rPr lang="de-DE" sz="1400" dirty="0"/>
              <a:t>: 0-5</a:t>
            </a:r>
          </a:p>
        </p:txBody>
      </p:sp>
    </p:spTree>
    <p:extLst>
      <p:ext uri="{BB962C8B-B14F-4D97-AF65-F5344CB8AC3E}">
        <p14:creationId xmlns:p14="http://schemas.microsoft.com/office/powerpoint/2010/main" val="5916702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EC9EB8-A4DE-4B3C-8755-6064740DA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Webtrainings: Lebenskunst</a:t>
            </a:r>
          </a:p>
        </p:txBody>
      </p:sp>
      <p:graphicFrame>
        <p:nvGraphicFramePr>
          <p:cNvPr id="6" name="Inhaltsplatzhalter 5">
            <a:extLst>
              <a:ext uri="{FF2B5EF4-FFF2-40B4-BE49-F238E27FC236}">
                <a16:creationId xmlns:a16="http://schemas.microsoft.com/office/drawing/2014/main" id="{4C694942-178F-4C1A-B44A-DF3F4DEAEF9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6495402"/>
              </p:ext>
            </p:extLst>
          </p:nvPr>
        </p:nvGraphicFramePr>
        <p:xfrm>
          <a:off x="360363" y="1619250"/>
          <a:ext cx="8460109" cy="4479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Gleichschenkliges Dreieck 2">
            <a:extLst>
              <a:ext uri="{FF2B5EF4-FFF2-40B4-BE49-F238E27FC236}">
                <a16:creationId xmlns:a16="http://schemas.microsoft.com/office/drawing/2014/main" id="{A936C42D-2101-4880-84B5-5F0E7A198172}"/>
              </a:ext>
            </a:extLst>
          </p:cNvPr>
          <p:cNvSpPr/>
          <p:nvPr/>
        </p:nvSpPr>
        <p:spPr>
          <a:xfrm>
            <a:off x="1049958" y="1623016"/>
            <a:ext cx="91058" cy="144016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Gleichschenkliges Dreieck 4">
            <a:extLst>
              <a:ext uri="{FF2B5EF4-FFF2-40B4-BE49-F238E27FC236}">
                <a16:creationId xmlns:a16="http://schemas.microsoft.com/office/drawing/2014/main" id="{DD5E7FEB-58D8-46AB-BB3A-53AE53EB81A3}"/>
              </a:ext>
            </a:extLst>
          </p:cNvPr>
          <p:cNvSpPr/>
          <p:nvPr/>
        </p:nvSpPr>
        <p:spPr>
          <a:xfrm rot="5400000">
            <a:off x="6779927" y="5682394"/>
            <a:ext cx="91058" cy="144016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6417F38B-BC04-4607-AD5B-5A7B9A8D003E}"/>
              </a:ext>
            </a:extLst>
          </p:cNvPr>
          <p:cNvSpPr/>
          <p:nvPr/>
        </p:nvSpPr>
        <p:spPr>
          <a:xfrm>
            <a:off x="683568" y="5661248"/>
            <a:ext cx="366390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Flussdiagramm: Daten 6">
            <a:extLst>
              <a:ext uri="{FF2B5EF4-FFF2-40B4-BE49-F238E27FC236}">
                <a16:creationId xmlns:a16="http://schemas.microsoft.com/office/drawing/2014/main" id="{23940AF5-BBF3-4486-8533-09BF9C824CE4}"/>
              </a:ext>
            </a:extLst>
          </p:cNvPr>
          <p:cNvSpPr/>
          <p:nvPr/>
        </p:nvSpPr>
        <p:spPr>
          <a:xfrm rot="18947505">
            <a:off x="822756" y="5417997"/>
            <a:ext cx="588620" cy="129453"/>
          </a:xfrm>
          <a:prstGeom prst="flowChartInputOutpu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F5963A56-61B4-4FB1-BF98-A8594A8FA3D4}"/>
              </a:ext>
            </a:extLst>
          </p:cNvPr>
          <p:cNvSpPr/>
          <p:nvPr/>
        </p:nvSpPr>
        <p:spPr>
          <a:xfrm>
            <a:off x="1259632" y="5221366"/>
            <a:ext cx="144016" cy="2238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D8B876F4-10B6-4B49-ACC4-9D98F77A483E}"/>
              </a:ext>
            </a:extLst>
          </p:cNvPr>
          <p:cNvSpPr/>
          <p:nvPr/>
        </p:nvSpPr>
        <p:spPr>
          <a:xfrm>
            <a:off x="812749" y="5514669"/>
            <a:ext cx="144016" cy="2238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2BD0BF56-BBD6-4685-B917-94D08E56221B}"/>
              </a:ext>
            </a:extLst>
          </p:cNvPr>
          <p:cNvSpPr txBox="1"/>
          <p:nvPr/>
        </p:nvSpPr>
        <p:spPr>
          <a:xfrm>
            <a:off x="4860032" y="5982785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/>
              <a:t>nach Schmitz (2016)</a:t>
            </a:r>
          </a:p>
        </p:txBody>
      </p:sp>
    </p:spTree>
    <p:extLst>
      <p:ext uri="{BB962C8B-B14F-4D97-AF65-F5344CB8AC3E}">
        <p14:creationId xmlns:p14="http://schemas.microsoft.com/office/powerpoint/2010/main" val="1831015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EC9EB8-A4DE-4B3C-8755-6064740DA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Webtrainings: Wohlbefinden</a:t>
            </a:r>
          </a:p>
        </p:txBody>
      </p:sp>
      <p:graphicFrame>
        <p:nvGraphicFramePr>
          <p:cNvPr id="6" name="Inhaltsplatzhalter 5">
            <a:extLst>
              <a:ext uri="{FF2B5EF4-FFF2-40B4-BE49-F238E27FC236}">
                <a16:creationId xmlns:a16="http://schemas.microsoft.com/office/drawing/2014/main" id="{4C694942-178F-4C1A-B44A-DF3F4DEAEF9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7088668"/>
              </p:ext>
            </p:extLst>
          </p:nvPr>
        </p:nvGraphicFramePr>
        <p:xfrm>
          <a:off x="360363" y="1619250"/>
          <a:ext cx="8460109" cy="4479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Gleichschenkliges Dreieck 2">
            <a:extLst>
              <a:ext uri="{FF2B5EF4-FFF2-40B4-BE49-F238E27FC236}">
                <a16:creationId xmlns:a16="http://schemas.microsoft.com/office/drawing/2014/main" id="{A936C42D-2101-4880-84B5-5F0E7A198172}"/>
              </a:ext>
            </a:extLst>
          </p:cNvPr>
          <p:cNvSpPr/>
          <p:nvPr/>
        </p:nvSpPr>
        <p:spPr>
          <a:xfrm>
            <a:off x="1049958" y="1623016"/>
            <a:ext cx="91058" cy="144016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Gleichschenkliges Dreieck 4">
            <a:extLst>
              <a:ext uri="{FF2B5EF4-FFF2-40B4-BE49-F238E27FC236}">
                <a16:creationId xmlns:a16="http://schemas.microsoft.com/office/drawing/2014/main" id="{DD5E7FEB-58D8-46AB-BB3A-53AE53EB81A3}"/>
              </a:ext>
            </a:extLst>
          </p:cNvPr>
          <p:cNvSpPr/>
          <p:nvPr/>
        </p:nvSpPr>
        <p:spPr>
          <a:xfrm rot="5400000">
            <a:off x="6779927" y="5682394"/>
            <a:ext cx="91058" cy="144016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6417F38B-BC04-4607-AD5B-5A7B9A8D003E}"/>
              </a:ext>
            </a:extLst>
          </p:cNvPr>
          <p:cNvSpPr/>
          <p:nvPr/>
        </p:nvSpPr>
        <p:spPr>
          <a:xfrm>
            <a:off x="683568" y="5661248"/>
            <a:ext cx="366390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Flussdiagramm: Daten 6">
            <a:extLst>
              <a:ext uri="{FF2B5EF4-FFF2-40B4-BE49-F238E27FC236}">
                <a16:creationId xmlns:a16="http://schemas.microsoft.com/office/drawing/2014/main" id="{23940AF5-BBF3-4486-8533-09BF9C824CE4}"/>
              </a:ext>
            </a:extLst>
          </p:cNvPr>
          <p:cNvSpPr/>
          <p:nvPr/>
        </p:nvSpPr>
        <p:spPr>
          <a:xfrm rot="18947505">
            <a:off x="822756" y="5417997"/>
            <a:ext cx="588620" cy="129453"/>
          </a:xfrm>
          <a:prstGeom prst="flowChartInputOutpu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F5963A56-61B4-4FB1-BF98-A8594A8FA3D4}"/>
              </a:ext>
            </a:extLst>
          </p:cNvPr>
          <p:cNvSpPr/>
          <p:nvPr/>
        </p:nvSpPr>
        <p:spPr>
          <a:xfrm>
            <a:off x="1259632" y="5221366"/>
            <a:ext cx="144016" cy="2238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D8B876F4-10B6-4B49-ACC4-9D98F77A483E}"/>
              </a:ext>
            </a:extLst>
          </p:cNvPr>
          <p:cNvSpPr/>
          <p:nvPr/>
        </p:nvSpPr>
        <p:spPr>
          <a:xfrm>
            <a:off x="812749" y="5514669"/>
            <a:ext cx="144016" cy="2238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98791552-788B-474E-A668-CAD5D6664D24}"/>
              </a:ext>
            </a:extLst>
          </p:cNvPr>
          <p:cNvCxnSpPr>
            <a:cxnSpLocks/>
          </p:cNvCxnSpPr>
          <p:nvPr/>
        </p:nvCxnSpPr>
        <p:spPr>
          <a:xfrm>
            <a:off x="1211442" y="5311264"/>
            <a:ext cx="504056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>
            <a:extLst>
              <a:ext uri="{FF2B5EF4-FFF2-40B4-BE49-F238E27FC236}">
                <a16:creationId xmlns:a16="http://schemas.microsoft.com/office/drawing/2014/main" id="{024C94B5-1D14-4EAA-97E0-DDFF59B2CEEF}"/>
              </a:ext>
            </a:extLst>
          </p:cNvPr>
          <p:cNvSpPr txBox="1"/>
          <p:nvPr/>
        </p:nvSpPr>
        <p:spPr>
          <a:xfrm>
            <a:off x="4860032" y="5982785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/>
              <a:t>nach Schmitz (2016)</a:t>
            </a:r>
          </a:p>
        </p:txBody>
      </p:sp>
    </p:spTree>
    <p:extLst>
      <p:ext uri="{BB962C8B-B14F-4D97-AF65-F5344CB8AC3E}">
        <p14:creationId xmlns:p14="http://schemas.microsoft.com/office/powerpoint/2010/main" val="13601803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Andere Studien: Adler (2016)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67760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Adlerstudie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Well-</a:t>
            </a:r>
            <a:r>
              <a:rPr lang="de-DE" dirty="0" err="1"/>
              <a:t>being</a:t>
            </a:r>
            <a:r>
              <a:rPr lang="de-DE" dirty="0"/>
              <a:t> Training: entspricht Lebenskunst</a:t>
            </a:r>
          </a:p>
          <a:p>
            <a:r>
              <a:rPr lang="de-DE" dirty="0"/>
              <a:t>In </a:t>
            </a:r>
            <a:r>
              <a:rPr lang="de-DE" dirty="0" err="1"/>
              <a:t>Bhután</a:t>
            </a:r>
            <a:endParaRPr lang="de-DE" dirty="0"/>
          </a:p>
          <a:p>
            <a:r>
              <a:rPr lang="de-DE" dirty="0"/>
              <a:t>Ganze Schulen, insgesamt 6524 Schüler</a:t>
            </a:r>
          </a:p>
          <a:p>
            <a:r>
              <a:rPr lang="de-DE" dirty="0"/>
              <a:t>2 Schulstunden pro Woche,  15 Monate</a:t>
            </a:r>
          </a:p>
          <a:p>
            <a:r>
              <a:rPr lang="de-DE" dirty="0"/>
              <a:t>Well-</a:t>
            </a:r>
            <a:r>
              <a:rPr lang="de-DE" dirty="0" err="1"/>
              <a:t>being</a:t>
            </a:r>
            <a:r>
              <a:rPr lang="de-DE" dirty="0"/>
              <a:t> + Leistung</a:t>
            </a:r>
          </a:p>
          <a:p>
            <a:r>
              <a:rPr lang="de-DE" dirty="0"/>
              <a:t>Prä-Messung</a:t>
            </a:r>
          </a:p>
          <a:p>
            <a:r>
              <a:rPr lang="de-DE" dirty="0"/>
              <a:t>Post-Messung im Abstand von 15 Monaten</a:t>
            </a:r>
          </a:p>
          <a:p>
            <a:r>
              <a:rPr lang="de-DE" dirty="0"/>
              <a:t>Follow-</a:t>
            </a:r>
            <a:r>
              <a:rPr lang="de-DE" dirty="0" err="1"/>
              <a:t>up</a:t>
            </a:r>
            <a:r>
              <a:rPr lang="de-DE" dirty="0"/>
              <a:t>: Stabilität der Effekte: 12 Monate</a:t>
            </a:r>
          </a:p>
        </p:txBody>
      </p:sp>
    </p:spTree>
    <p:extLst>
      <p:ext uri="{BB962C8B-B14F-4D97-AF65-F5344CB8AC3E}">
        <p14:creationId xmlns:p14="http://schemas.microsoft.com/office/powerpoint/2010/main" val="10425571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EC9EB8-A4DE-4B3C-8755-6064740DA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Well-</a:t>
            </a:r>
            <a:r>
              <a:rPr lang="de-DE" dirty="0" err="1"/>
              <a:t>being</a:t>
            </a:r>
            <a:r>
              <a:rPr lang="de-DE" dirty="0"/>
              <a:t> Training: Bhutan</a:t>
            </a:r>
          </a:p>
        </p:txBody>
      </p:sp>
      <p:graphicFrame>
        <p:nvGraphicFramePr>
          <p:cNvPr id="6" name="Inhaltsplatzhalter 5">
            <a:extLst>
              <a:ext uri="{FF2B5EF4-FFF2-40B4-BE49-F238E27FC236}">
                <a16:creationId xmlns:a16="http://schemas.microsoft.com/office/drawing/2014/main" id="{4C694942-178F-4C1A-B44A-DF3F4DEAEF9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60363" y="1619250"/>
          <a:ext cx="8460109" cy="4479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Gleichschenkliges Dreieck 2">
            <a:extLst>
              <a:ext uri="{FF2B5EF4-FFF2-40B4-BE49-F238E27FC236}">
                <a16:creationId xmlns:a16="http://schemas.microsoft.com/office/drawing/2014/main" id="{A936C42D-2101-4880-84B5-5F0E7A198172}"/>
              </a:ext>
            </a:extLst>
          </p:cNvPr>
          <p:cNvSpPr/>
          <p:nvPr/>
        </p:nvSpPr>
        <p:spPr>
          <a:xfrm>
            <a:off x="1049958" y="1623016"/>
            <a:ext cx="91058" cy="144016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Gleichschenkliges Dreieck 4">
            <a:extLst>
              <a:ext uri="{FF2B5EF4-FFF2-40B4-BE49-F238E27FC236}">
                <a16:creationId xmlns:a16="http://schemas.microsoft.com/office/drawing/2014/main" id="{DD5E7FEB-58D8-46AB-BB3A-53AE53EB81A3}"/>
              </a:ext>
            </a:extLst>
          </p:cNvPr>
          <p:cNvSpPr/>
          <p:nvPr/>
        </p:nvSpPr>
        <p:spPr>
          <a:xfrm rot="5400000">
            <a:off x="6779927" y="5682394"/>
            <a:ext cx="91058" cy="144016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6417F38B-BC04-4607-AD5B-5A7B9A8D003E}"/>
              </a:ext>
            </a:extLst>
          </p:cNvPr>
          <p:cNvSpPr/>
          <p:nvPr/>
        </p:nvSpPr>
        <p:spPr>
          <a:xfrm>
            <a:off x="683568" y="5661248"/>
            <a:ext cx="366390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Flussdiagramm: Daten 6">
            <a:extLst>
              <a:ext uri="{FF2B5EF4-FFF2-40B4-BE49-F238E27FC236}">
                <a16:creationId xmlns:a16="http://schemas.microsoft.com/office/drawing/2014/main" id="{23940AF5-BBF3-4486-8533-09BF9C824CE4}"/>
              </a:ext>
            </a:extLst>
          </p:cNvPr>
          <p:cNvSpPr/>
          <p:nvPr/>
        </p:nvSpPr>
        <p:spPr>
          <a:xfrm rot="18947505">
            <a:off x="822756" y="5417997"/>
            <a:ext cx="588620" cy="129453"/>
          </a:xfrm>
          <a:prstGeom prst="flowChartInputOutpu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F5963A56-61B4-4FB1-BF98-A8594A8FA3D4}"/>
              </a:ext>
            </a:extLst>
          </p:cNvPr>
          <p:cNvSpPr/>
          <p:nvPr/>
        </p:nvSpPr>
        <p:spPr>
          <a:xfrm>
            <a:off x="1259632" y="5221366"/>
            <a:ext cx="144016" cy="2238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D8B876F4-10B6-4B49-ACC4-9D98F77A483E}"/>
              </a:ext>
            </a:extLst>
          </p:cNvPr>
          <p:cNvSpPr/>
          <p:nvPr/>
        </p:nvSpPr>
        <p:spPr>
          <a:xfrm>
            <a:off x="812749" y="5514669"/>
            <a:ext cx="144016" cy="2238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EAF9CC7C-4B5D-48B5-884F-3602D285F948}"/>
              </a:ext>
            </a:extLst>
          </p:cNvPr>
          <p:cNvSpPr txBox="1"/>
          <p:nvPr/>
        </p:nvSpPr>
        <p:spPr>
          <a:xfrm>
            <a:off x="4860032" y="5982785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/>
              <a:t>nach Adler (2016)</a:t>
            </a:r>
          </a:p>
        </p:txBody>
      </p:sp>
    </p:spTree>
    <p:extLst>
      <p:ext uri="{BB962C8B-B14F-4D97-AF65-F5344CB8AC3E}">
        <p14:creationId xmlns:p14="http://schemas.microsoft.com/office/powerpoint/2010/main" val="15941221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EC9EB8-A4DE-4B3C-8755-6064740DA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Well-</a:t>
            </a:r>
            <a:r>
              <a:rPr lang="de-DE" dirty="0" err="1"/>
              <a:t>being</a:t>
            </a:r>
            <a:r>
              <a:rPr lang="de-DE" dirty="0"/>
              <a:t> Training und Schulleistung</a:t>
            </a:r>
          </a:p>
        </p:txBody>
      </p:sp>
      <p:graphicFrame>
        <p:nvGraphicFramePr>
          <p:cNvPr id="6" name="Inhaltsplatzhalter 5">
            <a:extLst>
              <a:ext uri="{FF2B5EF4-FFF2-40B4-BE49-F238E27FC236}">
                <a16:creationId xmlns:a16="http://schemas.microsoft.com/office/drawing/2014/main" id="{4C694942-178F-4C1A-B44A-DF3F4DEAEF9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60363" y="1619250"/>
          <a:ext cx="8460109" cy="4479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Gleichschenkliges Dreieck 2">
            <a:extLst>
              <a:ext uri="{FF2B5EF4-FFF2-40B4-BE49-F238E27FC236}">
                <a16:creationId xmlns:a16="http://schemas.microsoft.com/office/drawing/2014/main" id="{A936C42D-2101-4880-84B5-5F0E7A198172}"/>
              </a:ext>
            </a:extLst>
          </p:cNvPr>
          <p:cNvSpPr/>
          <p:nvPr/>
        </p:nvSpPr>
        <p:spPr>
          <a:xfrm>
            <a:off x="1049958" y="1623016"/>
            <a:ext cx="91058" cy="144016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Gleichschenkliges Dreieck 4">
            <a:extLst>
              <a:ext uri="{FF2B5EF4-FFF2-40B4-BE49-F238E27FC236}">
                <a16:creationId xmlns:a16="http://schemas.microsoft.com/office/drawing/2014/main" id="{DD5E7FEB-58D8-46AB-BB3A-53AE53EB81A3}"/>
              </a:ext>
            </a:extLst>
          </p:cNvPr>
          <p:cNvSpPr/>
          <p:nvPr/>
        </p:nvSpPr>
        <p:spPr>
          <a:xfrm rot="5400000">
            <a:off x="6779927" y="5682394"/>
            <a:ext cx="91058" cy="144016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6417F38B-BC04-4607-AD5B-5A7B9A8D003E}"/>
              </a:ext>
            </a:extLst>
          </p:cNvPr>
          <p:cNvSpPr/>
          <p:nvPr/>
        </p:nvSpPr>
        <p:spPr>
          <a:xfrm>
            <a:off x="683568" y="5661248"/>
            <a:ext cx="366390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Flussdiagramm: Daten 6">
            <a:extLst>
              <a:ext uri="{FF2B5EF4-FFF2-40B4-BE49-F238E27FC236}">
                <a16:creationId xmlns:a16="http://schemas.microsoft.com/office/drawing/2014/main" id="{23940AF5-BBF3-4486-8533-09BF9C824CE4}"/>
              </a:ext>
            </a:extLst>
          </p:cNvPr>
          <p:cNvSpPr/>
          <p:nvPr/>
        </p:nvSpPr>
        <p:spPr>
          <a:xfrm rot="18947505">
            <a:off x="822756" y="5468797"/>
            <a:ext cx="588620" cy="129453"/>
          </a:xfrm>
          <a:prstGeom prst="flowChartInputOutpu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F5963A56-61B4-4FB1-BF98-A8594A8FA3D4}"/>
              </a:ext>
            </a:extLst>
          </p:cNvPr>
          <p:cNvSpPr/>
          <p:nvPr/>
        </p:nvSpPr>
        <p:spPr>
          <a:xfrm>
            <a:off x="1259632" y="5272166"/>
            <a:ext cx="144016" cy="2238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D8B876F4-10B6-4B49-ACC4-9D98F77A483E}"/>
              </a:ext>
            </a:extLst>
          </p:cNvPr>
          <p:cNvSpPr/>
          <p:nvPr/>
        </p:nvSpPr>
        <p:spPr>
          <a:xfrm>
            <a:off x="812749" y="5565469"/>
            <a:ext cx="144016" cy="2238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EAF9CC7C-4B5D-48B5-884F-3602D285F948}"/>
              </a:ext>
            </a:extLst>
          </p:cNvPr>
          <p:cNvSpPr txBox="1"/>
          <p:nvPr/>
        </p:nvSpPr>
        <p:spPr>
          <a:xfrm>
            <a:off x="4860032" y="5982785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/>
              <a:t>nach Adler (2016)</a:t>
            </a:r>
          </a:p>
        </p:txBody>
      </p:sp>
    </p:spTree>
    <p:extLst>
      <p:ext uri="{BB962C8B-B14F-4D97-AF65-F5344CB8AC3E}">
        <p14:creationId xmlns:p14="http://schemas.microsoft.com/office/powerpoint/2010/main" val="27848177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28911E-A396-4A27-8EE7-E47F4525F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Zeitpunkt: Wohlbefinden</a:t>
            </a:r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7AFBC3E-3C20-4184-8688-F3C3958D74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Durchhaltevermögen</a:t>
            </a:r>
          </a:p>
          <a:p>
            <a:r>
              <a:rPr lang="de-DE" dirty="0"/>
              <a:t>Tief Luft holen</a:t>
            </a:r>
          </a:p>
          <a:p>
            <a:r>
              <a:rPr lang="de-DE" dirty="0"/>
              <a:t>Denken Sie an was Schönes!</a:t>
            </a:r>
          </a:p>
          <a:p>
            <a:endParaRPr lang="de-DE" dirty="0"/>
          </a:p>
          <a:p>
            <a:endParaRPr lang="en-US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63C0E56-4E54-4C6B-BAD2-EE86086737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|  Fachbereich 03  |  Institut für Psychologie  |  Prof. Dr. B. Schmitz  |  Folie  </a:t>
            </a:r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8FA1F35-B944-4BB5-9863-7CA277D5AFC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C44B405-AB0E-4C9E-8F0F-11D2AF22C0A2}" type="datetime1">
              <a:rPr lang="de-DE" smtClean="0"/>
              <a:pPr/>
              <a:t>09.12.2021</a:t>
            </a:fld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3748250-50A3-4F73-929F-0BB898F1EE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97DB0DB-2BC9-4670-9C24-6937A0328263}" type="slidenum">
              <a:rPr lang="de-DE" smtClean="0"/>
              <a:pPr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892344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Transfer: andere Länder</a:t>
            </a:r>
            <a:endParaRPr lang="en-US" sz="12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Bhutan: 6.524 Schüler</a:t>
            </a:r>
          </a:p>
          <a:p>
            <a:r>
              <a:rPr lang="de-DE" dirty="0"/>
              <a:t>Mexico: 68.762 Schüler</a:t>
            </a:r>
          </a:p>
          <a:p>
            <a:r>
              <a:rPr lang="de-DE" dirty="0"/>
              <a:t>Peru: 694.153 Schüler</a:t>
            </a:r>
            <a:endParaRPr lang="en-US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73F3A170-6445-43CB-BF3A-6C3DEB674491}"/>
              </a:ext>
            </a:extLst>
          </p:cNvPr>
          <p:cNvSpPr txBox="1"/>
          <p:nvPr/>
        </p:nvSpPr>
        <p:spPr>
          <a:xfrm>
            <a:off x="4860032" y="5982785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/>
              <a:t>Adler (2016)</a:t>
            </a:r>
          </a:p>
        </p:txBody>
      </p:sp>
    </p:spTree>
    <p:extLst>
      <p:ext uri="{BB962C8B-B14F-4D97-AF65-F5344CB8AC3E}">
        <p14:creationId xmlns:p14="http://schemas.microsoft.com/office/powerpoint/2010/main" val="23269817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5FA83E-E340-41C0-9188-A75163AA0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de-DE" dirty="0">
                <a:ea typeface="Times New Roman" charset="0"/>
                <a:cs typeface="Times New Roman" charset="0"/>
              </a:rPr>
            </a:br>
            <a:r>
              <a:rPr lang="de-DE" dirty="0">
                <a:ea typeface="Times New Roman" charset="0"/>
                <a:cs typeface="Times New Roman" charset="0"/>
              </a:rPr>
              <a:t>Lebenskunst: Zentrale Komponenten</a:t>
            </a:r>
            <a:br>
              <a:rPr lang="de-DE" dirty="0">
                <a:ea typeface="Times New Roman" charset="0"/>
                <a:cs typeface="Times New Roman" charset="0"/>
              </a:rPr>
            </a:br>
            <a:r>
              <a:rPr lang="de-DE" dirty="0">
                <a:ea typeface="Times New Roman" charset="0"/>
                <a:cs typeface="Times New Roman" charset="0"/>
              </a:rPr>
              <a:t>selbstbestimmter Lebensführung</a:t>
            </a:r>
            <a:br>
              <a:rPr lang="de-DE" dirty="0">
                <a:ea typeface="Times New Roman" charset="0"/>
                <a:cs typeface="Times New Roman" charset="0"/>
              </a:rPr>
            </a:b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CFC493C-1DAC-4727-A047-7F50084674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0" y="1620000"/>
            <a:ext cx="8316456" cy="4479943"/>
          </a:xfrm>
        </p:spPr>
        <p:txBody>
          <a:bodyPr/>
          <a:lstStyle/>
          <a:p>
            <a:pPr algn="ctr">
              <a:lnSpc>
                <a:spcPct val="200000"/>
              </a:lnSpc>
            </a:pPr>
            <a:r>
              <a:rPr lang="de-DE" sz="1050" dirty="0">
                <a:latin typeface="Times New Roman" charset="0"/>
                <a:ea typeface="Times New Roman" charset="0"/>
                <a:cs typeface="Times New Roman" charset="0"/>
              </a:rPr>
              <a:t>		</a:t>
            </a:r>
          </a:p>
          <a:p>
            <a:pPr algn="ctr">
              <a:lnSpc>
                <a:spcPct val="100000"/>
              </a:lnSpc>
            </a:pPr>
            <a:r>
              <a:rPr lang="de-DE" b="1" dirty="0">
                <a:latin typeface="Times New Roman" charset="0"/>
                <a:ea typeface="Times New Roman" charset="0"/>
                <a:cs typeface="Times New Roman" charset="0"/>
              </a:rPr>
              <a:t>				</a:t>
            </a:r>
          </a:p>
          <a:p>
            <a:pPr algn="ctr">
              <a:lnSpc>
                <a:spcPct val="100000"/>
              </a:lnSpc>
            </a:pPr>
            <a:r>
              <a:rPr lang="de-DE" b="1" dirty="0">
                <a:latin typeface="+mj-lt"/>
                <a:ea typeface="Times New Roman" charset="0"/>
                <a:cs typeface="Times New Roman" charset="0"/>
              </a:rPr>
              <a:t>Sinn</a:t>
            </a:r>
          </a:p>
          <a:p>
            <a:pPr algn="ctr">
              <a:lnSpc>
                <a:spcPct val="100000"/>
              </a:lnSpc>
            </a:pPr>
            <a:endParaRPr lang="de-DE" b="1" dirty="0">
              <a:latin typeface="+mj-lt"/>
              <a:ea typeface="Times New Roman" charset="0"/>
              <a:cs typeface="Times New Roman" charset="0"/>
            </a:endParaRPr>
          </a:p>
          <a:p>
            <a:pPr algn="ctr">
              <a:lnSpc>
                <a:spcPct val="100000"/>
              </a:lnSpc>
            </a:pPr>
            <a:r>
              <a:rPr lang="de-DE" b="1" dirty="0">
                <a:latin typeface="+mj-lt"/>
                <a:ea typeface="Times New Roman" charset="0"/>
                <a:cs typeface="Times New Roman" charset="0"/>
              </a:rPr>
              <a:t>   Reflexion</a:t>
            </a:r>
          </a:p>
          <a:p>
            <a:pPr algn="ctr">
              <a:lnSpc>
                <a:spcPct val="100000"/>
              </a:lnSpc>
            </a:pPr>
            <a:endParaRPr lang="de-DE" b="1" dirty="0">
              <a:latin typeface="+mj-lt"/>
              <a:ea typeface="Times New Roman" charset="0"/>
              <a:cs typeface="Times New Roman" charset="0"/>
            </a:endParaRPr>
          </a:p>
          <a:p>
            <a:pPr algn="ctr">
              <a:lnSpc>
                <a:spcPct val="100000"/>
              </a:lnSpc>
            </a:pPr>
            <a:r>
              <a:rPr lang="de-DE" b="1" dirty="0">
                <a:latin typeface="+mj-lt"/>
                <a:ea typeface="Times New Roman" charset="0"/>
                <a:cs typeface="Times New Roman" charset="0"/>
              </a:rPr>
              <a:t>	Genuss</a:t>
            </a:r>
          </a:p>
          <a:p>
            <a:pPr algn="ctr">
              <a:lnSpc>
                <a:spcPct val="200000"/>
              </a:lnSpc>
            </a:pPr>
            <a:endParaRPr lang="de-DE" b="1" dirty="0">
              <a:latin typeface="Times New Roman" charset="0"/>
              <a:ea typeface="Times New Roman" charset="0"/>
              <a:cs typeface="Times New Roman" charset="0"/>
            </a:endParaRPr>
          </a:p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574432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  <a:p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EB5FC0C7-DB8B-4704-9470-B1A2B913E9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488950"/>
            <a:ext cx="6120680" cy="5964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9040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  <a:p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03B196CC-C484-411D-B418-0BB77F477D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774" y="488950"/>
            <a:ext cx="7453585" cy="636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0982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24CEE5-5736-439D-8A0D-AF71E7517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Fragebogen</a:t>
            </a:r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328F0C2-F719-434A-AB89-E4DA6EAB46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0" y="1620000"/>
            <a:ext cx="8100432" cy="4479943"/>
          </a:xfrm>
        </p:spPr>
        <p:txBody>
          <a:bodyPr/>
          <a:lstStyle/>
          <a:p>
            <a:r>
              <a:rPr lang="en-US" dirty="0"/>
              <a:t>Schmitz, B., Schumacher, B., Schwarz, M. &amp; Feldman, F. (2021)</a:t>
            </a:r>
          </a:p>
          <a:p>
            <a:r>
              <a:rPr lang="en-US" dirty="0"/>
              <a:t>Validation of a German and English Version of the Revised Art-of-Living Inventory</a:t>
            </a:r>
          </a:p>
          <a:p>
            <a:r>
              <a:rPr lang="en-US" dirty="0"/>
              <a:t>European Journal of Psychological Assessment (2021) </a:t>
            </a:r>
            <a:r>
              <a:rPr lang="en-US" dirty="0">
                <a:hlinkClick r:id="rId2"/>
              </a:rPr>
              <a:t>https://doi.org/10.1027/1015-5759/a000650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de-D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Lang, J., &amp; Schmitz, B. (2016).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Art‐of‐Living Training: Developing an Intervention for Students to Increase Art‐of‐Living. Applied Psychology: Health and Well‐Being.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1333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3AC298-07DB-42E0-A5A6-37EE565E75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Mögliche Bachelor/Masterarbeiten</a:t>
            </a:r>
            <a:br>
              <a:rPr lang="de-DE" dirty="0"/>
            </a:br>
            <a:r>
              <a:rPr lang="de-DE" dirty="0"/>
              <a:t>Trainings </a:t>
            </a:r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1974B3B-E3CD-47BA-9554-76B4DEA63D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Kann man durch kurze Trainings Lebenskunst </a:t>
            </a:r>
          </a:p>
          <a:p>
            <a:r>
              <a:rPr lang="de-DE" dirty="0"/>
              <a:t>und damit Wohlbefinden verbessern?</a:t>
            </a:r>
          </a:p>
          <a:p>
            <a:r>
              <a:rPr lang="de-DE" dirty="0"/>
              <a:t>Worauf kommt es dabei an</a:t>
            </a:r>
          </a:p>
          <a:p>
            <a:r>
              <a:rPr lang="de-DE" dirty="0"/>
              <a:t>		Hilft es </a:t>
            </a:r>
            <a:r>
              <a:rPr lang="de-DE" dirty="0" err="1"/>
              <a:t>Geniessen</a:t>
            </a:r>
            <a:r>
              <a:rPr lang="de-DE" dirty="0"/>
              <a:t> zu fördern</a:t>
            </a:r>
          </a:p>
          <a:p>
            <a:r>
              <a:rPr lang="de-DE" dirty="0"/>
              <a:t>		Ist wichtig Sinn zu vermitteln</a:t>
            </a:r>
          </a:p>
          <a:p>
            <a:r>
              <a:rPr lang="de-DE" dirty="0"/>
              <a:t>		Ist es wichtig, zu reflektieren, was man getan hat</a:t>
            </a:r>
          </a:p>
          <a:p>
            <a:r>
              <a:rPr lang="de-DE" dirty="0"/>
              <a:t>                  und daraus Schlüsse zu ziehen?</a:t>
            </a:r>
          </a:p>
          <a:p>
            <a:r>
              <a:rPr lang="de-DE" dirty="0"/>
              <a:t>		Ist es wichtig seine Potentiale zu entfalten?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4374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D41511-FB60-46B5-A639-23B0DB83B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BA/MA Arbeiten: </a:t>
            </a: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Inhalte</a:t>
            </a:r>
            <a:b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D4ADFA3-3C35-4FF2-B599-DED93108E7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Kombination von körperbezogenen (Genuss)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und kognitiven Interventionen (Sinn, Reflexion) besser als Einzelkomponenten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67469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CB008E-3E93-443B-BBDC-4C6BE04B6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Eudaimonisches</a:t>
            </a:r>
            <a:r>
              <a:rPr lang="de-DE" dirty="0"/>
              <a:t> Wohlbefinden</a:t>
            </a:r>
            <a:br>
              <a:rPr lang="de-DE" dirty="0"/>
            </a:br>
            <a:r>
              <a:rPr lang="de-DE" dirty="0"/>
              <a:t>und hedonisches Wohlbefinden</a:t>
            </a:r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CA739CB-D970-4B75-B420-859EA664FF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Hedonisches Wohlbefinden</a:t>
            </a:r>
          </a:p>
          <a:p>
            <a:r>
              <a:rPr lang="de-DE" dirty="0"/>
              <a:t>		Genuss + </a:t>
            </a:r>
            <a:r>
              <a:rPr lang="de-DE" dirty="0" err="1"/>
              <a:t>Spass</a:t>
            </a:r>
            <a:endParaRPr lang="de-DE" dirty="0"/>
          </a:p>
          <a:p>
            <a:r>
              <a:rPr lang="de-DE" dirty="0" err="1"/>
              <a:t>Eudaimonisches</a:t>
            </a:r>
            <a:r>
              <a:rPr lang="de-DE" dirty="0"/>
              <a:t> Wohlbefinden</a:t>
            </a:r>
          </a:p>
          <a:p>
            <a:r>
              <a:rPr lang="de-DE" dirty="0"/>
              <a:t>		Sinn, Reflexion, Potentiale</a:t>
            </a:r>
          </a:p>
          <a:p>
            <a:r>
              <a:rPr lang="de-DE" dirty="0"/>
              <a:t>Wie hängen die zusammen</a:t>
            </a:r>
          </a:p>
          <a:p>
            <a:r>
              <a:rPr lang="de-DE" dirty="0"/>
              <a:t>		braucht man beides</a:t>
            </a:r>
          </a:p>
          <a:p>
            <a:r>
              <a:rPr lang="de-DE" dirty="0"/>
              <a:t>		</a:t>
            </a:r>
            <a:r>
              <a:rPr lang="de-DE" dirty="0" err="1"/>
              <a:t>schliessen</a:t>
            </a:r>
            <a:r>
              <a:rPr lang="de-DE" dirty="0"/>
              <a:t> sie sich gegenseitig aus?</a:t>
            </a:r>
          </a:p>
          <a:p>
            <a:r>
              <a:rPr lang="en-US" dirty="0"/>
              <a:t>	</a:t>
            </a:r>
            <a:r>
              <a:rPr lang="de-DE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Zusammenhang zwischen </a:t>
            </a:r>
            <a:r>
              <a:rPr lang="de-DE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extremem</a:t>
            </a:r>
            <a:r>
              <a:rPr lang="de-DE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Hedonischen Wohlbefinden 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	und </a:t>
            </a:r>
            <a:r>
              <a:rPr lang="de-DE" sz="20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</a:t>
            </a:r>
            <a:r>
              <a:rPr lang="de-DE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udaimonischen</a:t>
            </a:r>
            <a:r>
              <a:rPr lang="de-DE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Wohlbefinden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42379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7197E1-0DE6-454A-BFA9-DF29D6D4C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Lebenskunst</a:t>
            </a:r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C8181BE-00DE-4062-AF9B-EFE35B21A3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Verkürzter Fragebogen</a:t>
            </a:r>
          </a:p>
          <a:p>
            <a:r>
              <a:rPr lang="de-DE" dirty="0"/>
              <a:t>		bisher 11 Komponenten</a:t>
            </a:r>
          </a:p>
          <a:p>
            <a:endParaRPr lang="de-DE" dirty="0"/>
          </a:p>
          <a:p>
            <a:r>
              <a:rPr lang="de-DE" dirty="0"/>
              <a:t>Training in Abhängigkeit von</a:t>
            </a:r>
          </a:p>
          <a:p>
            <a:r>
              <a:rPr lang="de-DE" dirty="0"/>
              <a:t>		Änderungsmotivation</a:t>
            </a:r>
          </a:p>
          <a:p>
            <a:r>
              <a:rPr lang="de-DE" dirty="0"/>
              <a:t>		Transtheoretisches Modell: Phasen der Änderung</a:t>
            </a:r>
          </a:p>
          <a:p>
            <a:r>
              <a:rPr lang="de-DE" dirty="0"/>
              <a:t>Tagebuch</a:t>
            </a:r>
          </a:p>
          <a:p>
            <a:r>
              <a:rPr lang="de-DE" dirty="0"/>
              <a:t>		Einfluss von Ereignissen auf Lebenskunst</a:t>
            </a:r>
          </a:p>
          <a:p>
            <a:r>
              <a:rPr lang="de-DE" dirty="0"/>
              <a:t>		</a:t>
            </a:r>
          </a:p>
          <a:p>
            <a:r>
              <a:rPr lang="de-DE" dirty="0"/>
              <a:t>		</a:t>
            </a:r>
            <a:endParaRPr lang="en-US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DD846A0-F3B6-48F0-9D1C-6C1E8CD1CF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|  Fachbereich 03  |  Institut für Psychologie  |  Prof. Dr. B. Schmitz  |  Folie  </a:t>
            </a:r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DA3AD95-0F07-423B-867A-8E762E46C69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C44B405-AB0E-4C9E-8F0F-11D2AF22C0A2}" type="datetime1">
              <a:rPr lang="de-DE" smtClean="0"/>
              <a:pPr/>
              <a:t>09.12.2021</a:t>
            </a:fld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34E2A1B-F384-4FB2-8818-8C7B5EAE26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97DB0DB-2BC9-4670-9C24-6937A0328263}" type="slidenum">
              <a:rPr lang="de-DE" smtClean="0"/>
              <a:pPr/>
              <a:t>28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329200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D41511-FB60-46B5-A639-23B0DB83B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BA/MA Arbeiten: Inhalte</a:t>
            </a:r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D4ADFA3-3C35-4FF2-B599-DED93108E7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Lebenskunst Beispiele für individuelle Wege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Selbstregulation und Lebenskunst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Umgang mit </a:t>
            </a:r>
            <a:r>
              <a:rPr lang="de-DE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neg</a:t>
            </a: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+ </a:t>
            </a:r>
            <a:r>
              <a:rPr lang="de-DE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pos</a:t>
            </a: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Ereignissen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Vorhersage: Well-</a:t>
            </a:r>
            <a:r>
              <a:rPr lang="de-DE" sz="18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being</a:t>
            </a:r>
            <a:r>
              <a:rPr lang="de-DE" sz="1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durch </a:t>
            </a:r>
            <a:r>
              <a:rPr lang="de-DE" sz="18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machine</a:t>
            </a:r>
            <a:r>
              <a:rPr lang="de-DE" sz="1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sz="18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learning</a:t>
            </a:r>
            <a:r>
              <a:rPr lang="de-DE" sz="1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Methoden</a:t>
            </a:r>
          </a:p>
          <a:p>
            <a:r>
              <a:rPr lang="en-US" dirty="0" err="1"/>
              <a:t>Validierung</a:t>
            </a:r>
            <a:r>
              <a:rPr lang="en-US" dirty="0"/>
              <a:t>  </a:t>
            </a:r>
            <a:r>
              <a:rPr lang="en-US" dirty="0" err="1"/>
              <a:t>eines</a:t>
            </a:r>
            <a:r>
              <a:rPr lang="en-US" dirty="0"/>
              <a:t> Well-being </a:t>
            </a:r>
            <a:r>
              <a:rPr lang="en-US" dirty="0" err="1"/>
              <a:t>Fragebogens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2583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Chinesisches Sprichwort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Wenn du für eine Stunde glücklich sein willst,</a:t>
            </a:r>
          </a:p>
          <a:p>
            <a:r>
              <a:rPr lang="de-DE" dirty="0"/>
              <a:t>		betrinke dich.</a:t>
            </a:r>
          </a:p>
          <a:p>
            <a:r>
              <a:rPr lang="de-DE" dirty="0"/>
              <a:t>Wenn du drei Tage glücklich sein willst,</a:t>
            </a:r>
          </a:p>
          <a:p>
            <a:r>
              <a:rPr lang="de-DE" dirty="0"/>
              <a:t>		dann heirate.</a:t>
            </a:r>
          </a:p>
          <a:p>
            <a:r>
              <a:rPr lang="de-DE" dirty="0"/>
              <a:t>Wenn du für immer glücklich sein willst,</a:t>
            </a:r>
          </a:p>
          <a:p>
            <a:r>
              <a:rPr lang="de-DE" dirty="0"/>
              <a:t>		werde Gärtner.</a:t>
            </a:r>
          </a:p>
        </p:txBody>
      </p:sp>
    </p:spTree>
    <p:extLst>
      <p:ext uri="{BB962C8B-B14F-4D97-AF65-F5344CB8AC3E}">
        <p14:creationId xmlns:p14="http://schemas.microsoft.com/office/powerpoint/2010/main" val="3977040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3DAD2E-54F3-46F4-82B5-0047CFAE8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BA/MA Arbeiten: Vorgehen</a:t>
            </a:r>
            <a:b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922EF20-F1AB-4442-A349-5BE3F2F89A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Trainings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Tagebuch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Längsschnitt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Fragebogenkonstruktion/Validierung</a:t>
            </a: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de-DE" sz="1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Firmen</a:t>
            </a: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Organisation</a:t>
            </a: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de-DE" sz="1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Beispiele/Vorläufer Arbeiten</a:t>
            </a:r>
            <a:endParaRPr lang="de-D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de-DE" sz="1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Teams willkommen</a:t>
            </a: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de-DE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Expose</a:t>
            </a:r>
            <a:endParaRPr lang="de-D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de-DE" sz="1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de-DE" sz="18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methodíscher</a:t>
            </a:r>
            <a:r>
              <a:rPr lang="de-DE" sz="1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/statistischer Support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3661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Warum Lebenskunst?</a:t>
            </a:r>
            <a:br>
              <a:rPr lang="de-DE" dirty="0"/>
            </a:b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60000" y="1412776"/>
            <a:ext cx="8676496" cy="4687167"/>
          </a:xfrm>
        </p:spPr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r>
              <a:rPr lang="de-DE" dirty="0"/>
              <a:t>Lebenskunst selbst wichtiges Ziel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de-DE" dirty="0"/>
              <a:t> Lebenskunstaspekte: </a:t>
            </a:r>
          </a:p>
          <a:p>
            <a:pPr marL="350838" lvl="2" indent="0">
              <a:buNone/>
            </a:pPr>
            <a:r>
              <a:rPr lang="de-DE" dirty="0"/>
              <a:t>    Genuss, Sinn, Positive Lebenseinstellung, </a:t>
            </a:r>
            <a:r>
              <a:rPr lang="de-DE" dirty="0" err="1"/>
              <a:t>usw</a:t>
            </a:r>
            <a:r>
              <a:rPr lang="de-DE" dirty="0"/>
              <a:t>… positiv </a:t>
            </a:r>
          </a:p>
          <a:p>
            <a:pPr lvl="1"/>
            <a:endParaRPr lang="de-DE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de-DE" dirty="0"/>
              <a:t>Um Wohlbefinden zu erlangen </a:t>
            </a:r>
            <a:br>
              <a:rPr lang="de-DE" dirty="0"/>
            </a:br>
            <a:r>
              <a:rPr lang="de-DE" dirty="0"/>
              <a:t>Warum Wohlbefinden?</a:t>
            </a:r>
          </a:p>
          <a:p>
            <a:pPr marL="350838" lvl="2" indent="0">
              <a:buNone/>
            </a:pPr>
            <a:r>
              <a:rPr lang="de-DE" dirty="0"/>
              <a:t>	</a:t>
            </a:r>
            <a:r>
              <a:rPr lang="de-DE" sz="2000" dirty="0"/>
              <a:t>Wohlbefinden + Glück selbst Ziel: Gutes Leben</a:t>
            </a:r>
          </a:p>
          <a:p>
            <a:pPr marL="1588" lvl="1" indent="0">
              <a:buNone/>
            </a:pPr>
            <a:r>
              <a:rPr lang="de-DE" dirty="0"/>
              <a:t>	Wohlbefinden als Mittel zum Zweck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60232" y="4007410"/>
            <a:ext cx="2141522" cy="2092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353638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4000" y="468000"/>
            <a:ext cx="7704000" cy="838200"/>
          </a:xfrm>
        </p:spPr>
        <p:txBody>
          <a:bodyPr/>
          <a:lstStyle/>
          <a:p>
            <a:r>
              <a:rPr lang="de-DE" dirty="0">
                <a:latin typeface="+mj-lt"/>
                <a:ea typeface="Times New Roman" charset="0"/>
                <a:cs typeface="Times New Roman" charset="0"/>
              </a:rPr>
              <a:t>Messung: </a:t>
            </a:r>
            <a:br>
              <a:rPr lang="de-DE" dirty="0">
                <a:latin typeface="+mj-lt"/>
                <a:ea typeface="Times New Roman" charset="0"/>
                <a:cs typeface="Times New Roman" charset="0"/>
              </a:rPr>
            </a:br>
            <a:r>
              <a:rPr lang="de-DE" dirty="0">
                <a:latin typeface="+mj-lt"/>
                <a:ea typeface="Times New Roman" charset="0"/>
                <a:cs typeface="Times New Roman" charset="0"/>
              </a:rPr>
              <a:t>Glück/Wohlbefinden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4000" y="1620000"/>
            <a:ext cx="8496000" cy="4833336"/>
          </a:xfrm>
        </p:spPr>
        <p:txBody>
          <a:bodyPr/>
          <a:lstStyle/>
          <a:p>
            <a:r>
              <a:rPr lang="de-DE" b="1" dirty="0" err="1">
                <a:latin typeface="+mj-lt"/>
                <a:ea typeface="Times New Roman" charset="0"/>
                <a:cs typeface="Times New Roman" pitchFamily="18" charset="0"/>
              </a:rPr>
              <a:t>Subjective</a:t>
            </a:r>
            <a:r>
              <a:rPr lang="de-DE" b="1" dirty="0">
                <a:latin typeface="+mj-lt"/>
                <a:ea typeface="Times New Roman" charset="0"/>
                <a:cs typeface="Times New Roman" pitchFamily="18" charset="0"/>
              </a:rPr>
              <a:t> well-</a:t>
            </a:r>
            <a:r>
              <a:rPr lang="de-DE" b="1" dirty="0" err="1">
                <a:latin typeface="+mj-lt"/>
                <a:ea typeface="Times New Roman" charset="0"/>
                <a:cs typeface="Times New Roman" pitchFamily="18" charset="0"/>
              </a:rPr>
              <a:t>being</a:t>
            </a:r>
            <a:r>
              <a:rPr lang="de-DE" b="1" dirty="0">
                <a:latin typeface="+mj-lt"/>
                <a:ea typeface="Times New Roman" charset="0"/>
                <a:cs typeface="Times New Roman" pitchFamily="18" charset="0"/>
              </a:rPr>
              <a:t> (SWB): Lebenszufriedenheit </a:t>
            </a:r>
            <a:r>
              <a:rPr lang="en-US" sz="1000" dirty="0">
                <a:latin typeface="+mj-lt"/>
                <a:ea typeface="Times New Roman" charset="0"/>
                <a:cs typeface="Times New Roman" pitchFamily="18" charset="0"/>
              </a:rPr>
              <a:t>(</a:t>
            </a:r>
            <a:r>
              <a:rPr lang="en-US" sz="1000" dirty="0" err="1">
                <a:latin typeface="+mj-lt"/>
                <a:ea typeface="Times New Roman" charset="0"/>
                <a:cs typeface="Times New Roman" pitchFamily="18" charset="0"/>
              </a:rPr>
              <a:t>Diener</a:t>
            </a:r>
            <a:r>
              <a:rPr lang="en-US" sz="1000" dirty="0">
                <a:latin typeface="+mj-lt"/>
                <a:ea typeface="Times New Roman" charset="0"/>
                <a:cs typeface="Times New Roman" pitchFamily="18" charset="0"/>
              </a:rPr>
              <a:t>, Emmons, Larsen &amp; Griffin,1985)</a:t>
            </a:r>
          </a:p>
          <a:p>
            <a:pPr marL="0" indent="0"/>
            <a:r>
              <a:rPr lang="en-US" dirty="0">
                <a:latin typeface="+mj-lt"/>
                <a:cs typeface="Times New Roman" pitchFamily="18" charset="0"/>
              </a:rPr>
              <a:t> 	 </a:t>
            </a:r>
            <a:r>
              <a:rPr lang="en-US" dirty="0" err="1">
                <a:latin typeface="+mj-lt"/>
                <a:cs typeface="Times New Roman" pitchFamily="18" charset="0"/>
              </a:rPr>
              <a:t>Bewertung</a:t>
            </a:r>
            <a:r>
              <a:rPr lang="en-US" dirty="0">
                <a:latin typeface="+mj-lt"/>
                <a:cs typeface="Times New Roman" pitchFamily="18" charset="0"/>
              </a:rPr>
              <a:t> des </a:t>
            </a:r>
            <a:r>
              <a:rPr lang="en-US" dirty="0" err="1">
                <a:latin typeface="+mj-lt"/>
                <a:cs typeface="Times New Roman" pitchFamily="18" charset="0"/>
              </a:rPr>
              <a:t>eigenen</a:t>
            </a:r>
            <a:r>
              <a:rPr lang="en-US" dirty="0">
                <a:latin typeface="+mj-lt"/>
                <a:cs typeface="Times New Roman" pitchFamily="18" charset="0"/>
              </a:rPr>
              <a:t> </a:t>
            </a:r>
            <a:r>
              <a:rPr lang="en-US" dirty="0" err="1">
                <a:latin typeface="+mj-lt"/>
                <a:cs typeface="Times New Roman" pitchFamily="18" charset="0"/>
              </a:rPr>
              <a:t>Lebens</a:t>
            </a:r>
            <a:endParaRPr lang="en-US" dirty="0">
              <a:latin typeface="+mj-lt"/>
              <a:cs typeface="Times New Roman" pitchFamily="18" charset="0"/>
            </a:endParaRPr>
          </a:p>
          <a:p>
            <a:pPr marL="0" indent="0"/>
            <a:endParaRPr lang="en-US" dirty="0">
              <a:latin typeface="+mj-lt"/>
              <a:cs typeface="Times New Roman" pitchFamily="18" charset="0"/>
            </a:endParaRPr>
          </a:p>
          <a:p>
            <a:pPr marL="0" indent="0"/>
            <a:r>
              <a:rPr lang="en-US" b="1" dirty="0">
                <a:latin typeface="+mj-lt"/>
                <a:ea typeface="Times New Roman" charset="0"/>
                <a:cs typeface="Times New Roman" charset="0"/>
              </a:rPr>
              <a:t>Hedonic well-being</a:t>
            </a:r>
          </a:p>
          <a:p>
            <a:pPr marL="0" indent="0"/>
            <a:r>
              <a:rPr lang="en-US" dirty="0">
                <a:latin typeface="+mj-lt"/>
                <a:ea typeface="Times New Roman" charset="0"/>
                <a:cs typeface="Times New Roman" charset="0"/>
              </a:rPr>
              <a:t>	</a:t>
            </a:r>
            <a:r>
              <a:rPr lang="en-US" dirty="0" err="1">
                <a:latin typeface="+mj-lt"/>
                <a:ea typeface="Times New Roman" charset="0"/>
                <a:cs typeface="Times New Roman" charset="0"/>
              </a:rPr>
              <a:t>Freude</a:t>
            </a:r>
            <a:r>
              <a:rPr lang="en-US" dirty="0">
                <a:latin typeface="+mj-lt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latin typeface="+mj-lt"/>
                <a:ea typeface="Times New Roman" charset="0"/>
                <a:cs typeface="Times New Roman" charset="0"/>
              </a:rPr>
              <a:t>haben</a:t>
            </a:r>
            <a:r>
              <a:rPr lang="en-US" dirty="0">
                <a:latin typeface="+mj-lt"/>
                <a:ea typeface="Times New Roman" charset="0"/>
                <a:cs typeface="Times New Roman" charset="0"/>
              </a:rPr>
              <a:t> und  </a:t>
            </a:r>
            <a:r>
              <a:rPr lang="en-US" dirty="0" err="1">
                <a:latin typeface="+mj-lt"/>
                <a:ea typeface="Times New Roman" charset="0"/>
                <a:cs typeface="Times New Roman" charset="0"/>
              </a:rPr>
              <a:t>Schmerz</a:t>
            </a:r>
            <a:r>
              <a:rPr lang="en-US" dirty="0">
                <a:latin typeface="+mj-lt"/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latin typeface="+mj-lt"/>
                <a:ea typeface="Times New Roman" charset="0"/>
                <a:cs typeface="Times New Roman" charset="0"/>
              </a:rPr>
              <a:t>vermeiden</a:t>
            </a:r>
            <a:r>
              <a:rPr lang="en-US" dirty="0">
                <a:latin typeface="+mj-lt"/>
                <a:ea typeface="Times New Roman" charset="0"/>
                <a:cs typeface="Times New Roman" charset="0"/>
              </a:rPr>
              <a:t> </a:t>
            </a:r>
            <a:r>
              <a:rPr lang="de-DE" sz="1200" dirty="0">
                <a:latin typeface="+mj-lt"/>
                <a:ea typeface="Times New Roman" charset="0"/>
                <a:cs typeface="Times New Roman" charset="0"/>
              </a:rPr>
              <a:t>(Ryan &amp; Deci, 2001)</a:t>
            </a:r>
          </a:p>
          <a:p>
            <a:pPr marL="0" indent="0"/>
            <a:endParaRPr lang="de-DE" sz="1200" dirty="0">
              <a:latin typeface="+mj-lt"/>
              <a:ea typeface="Times New Roman" charset="0"/>
              <a:cs typeface="Times New Roman" charset="0"/>
            </a:endParaRPr>
          </a:p>
          <a:p>
            <a:pPr marL="0" indent="0"/>
            <a:r>
              <a:rPr lang="en-US" b="1" dirty="0">
                <a:latin typeface="+mj-lt"/>
                <a:ea typeface="Times New Roman" charset="0"/>
                <a:cs typeface="Times New Roman" charset="0"/>
              </a:rPr>
              <a:t>Eudaimonic well-being (EWB)</a:t>
            </a:r>
            <a:r>
              <a:rPr lang="en-US" sz="800" dirty="0">
                <a:latin typeface="+mj-lt"/>
                <a:ea typeface="Times New Roman" charset="0"/>
                <a:cs typeface="Times New Roman" charset="0"/>
              </a:rPr>
              <a:t> (Waterman et al, 2010)</a:t>
            </a:r>
          </a:p>
          <a:p>
            <a:pPr marL="0" indent="0"/>
            <a:endParaRPr lang="en-US" sz="800" b="1" dirty="0">
              <a:latin typeface="+mj-lt"/>
              <a:ea typeface="Times New Roman" charset="0"/>
              <a:cs typeface="Times New Roman" charset="0"/>
            </a:endParaRPr>
          </a:p>
          <a:p>
            <a:pPr marL="0" indent="0"/>
            <a:r>
              <a:rPr lang="de-DE" dirty="0">
                <a:latin typeface="+mj-lt"/>
                <a:ea typeface="Times New Roman" charset="0"/>
                <a:cs typeface="Times New Roman" charset="0"/>
              </a:rPr>
              <a:t>	Entwicklung der besten Potentiale  </a:t>
            </a:r>
          </a:p>
          <a:p>
            <a:pPr marL="0" indent="0" algn="r"/>
            <a:endParaRPr lang="en-US" sz="1200" dirty="0">
              <a:latin typeface="+mj-lt"/>
              <a:ea typeface="Times New Roman" charset="0"/>
              <a:cs typeface="Times New Roman" charset="0"/>
            </a:endParaRPr>
          </a:p>
          <a:p>
            <a:pPr marL="0" indent="0" algn="r"/>
            <a:r>
              <a:rPr lang="en-US" sz="1200" dirty="0">
                <a:latin typeface="+mj-lt"/>
                <a:ea typeface="Times New Roman" charset="0"/>
                <a:cs typeface="Times New Roman" charset="0"/>
              </a:rPr>
              <a:t>)</a:t>
            </a:r>
            <a:r>
              <a:rPr lang="de-DE" sz="1200" b="1" dirty="0">
                <a:latin typeface="+mj-lt"/>
                <a:ea typeface="Times New Roman" charset="0"/>
                <a:cs typeface="Times New Roman" charset="0"/>
              </a:rPr>
              <a:t>  </a:t>
            </a:r>
            <a:endParaRPr lang="en-US" sz="1200" dirty="0">
              <a:latin typeface="+mj-lt"/>
              <a:ea typeface="Times New Roman" charset="0"/>
              <a:cs typeface="Times New Roman" charset="0"/>
            </a:endParaRPr>
          </a:p>
          <a:p>
            <a:pPr marL="0" indent="0" algn="ctr"/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0" indent="0" algn="ctr"/>
            <a:endParaRPr lang="en-US" b="1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0" indent="0" algn="ctr"/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94230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Definition Lebenskunst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b="1" dirty="0"/>
              <a:t>Lebenskunst: </a:t>
            </a:r>
          </a:p>
          <a:p>
            <a:r>
              <a:rPr lang="de-DE" dirty="0"/>
              <a:t>	 Alle Wege zum Wohlbefinden</a:t>
            </a:r>
          </a:p>
          <a:p>
            <a:r>
              <a:rPr lang="de-DE" dirty="0"/>
              <a:t>	 Strategien und Einstellungen </a:t>
            </a:r>
          </a:p>
          <a:p>
            <a:endParaRPr lang="de-DE" dirty="0"/>
          </a:p>
          <a:p>
            <a:r>
              <a:rPr lang="de-DE" dirty="0"/>
              <a:t>	Integratives Modell</a:t>
            </a:r>
            <a:endParaRPr lang="en-US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183569" y="3861048"/>
            <a:ext cx="1549063" cy="2094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5396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Lebenskunst nach Wilhelm Schmid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60000" y="1620000"/>
            <a:ext cx="6372240" cy="4479943"/>
          </a:xfrm>
        </p:spPr>
        <p:txBody>
          <a:bodyPr/>
          <a:lstStyle/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/>
              <a:t>Philosophischer Ansatz von Lebenskunst</a:t>
            </a:r>
          </a:p>
          <a:p>
            <a:pPr marL="701675" lvl="2" indent="-342900">
              <a:buFont typeface="Arial" panose="020B0604020202020204" pitchFamily="34" charset="0"/>
              <a:buChar char="•"/>
            </a:pPr>
            <a:endParaRPr lang="de-DE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de-DE" b="1" dirty="0"/>
              <a:t>Definition</a:t>
            </a:r>
          </a:p>
          <a:p>
            <a:pPr marL="358775" lvl="2" indent="0">
              <a:buNone/>
            </a:pPr>
            <a:r>
              <a:rPr lang="de-DE" sz="2400" dirty="0"/>
              <a:t>Reflektierte, anspruchsvolle, kompetente und selbstbestimmte Art zu leben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4842" y="1490666"/>
            <a:ext cx="3024336" cy="2016224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>
            <a:clrChange>
              <a:clrFrom>
                <a:srgbClr val="EEEDF2"/>
              </a:clrFrom>
              <a:clrTo>
                <a:srgbClr val="EEEDF2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50807" y="3859971"/>
            <a:ext cx="2025860" cy="1873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7190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Komponenten  von Lebenskunst</a:t>
            </a:r>
            <a:br>
              <a:rPr lang="de-DE" dirty="0"/>
            </a:br>
            <a:r>
              <a:rPr lang="de-DE" dirty="0"/>
              <a:t>				 </a:t>
            </a:r>
            <a:r>
              <a:rPr lang="de-DE" sz="1600" dirty="0"/>
              <a:t>(Zuordnung nicht eindeutig) </a:t>
            </a:r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6800636"/>
              </p:ext>
            </p:extLst>
          </p:nvPr>
        </p:nvGraphicFramePr>
        <p:xfrm>
          <a:off x="323528" y="1428953"/>
          <a:ext cx="7848872" cy="715835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20280">
                  <a:extLst>
                    <a:ext uri="{9D8B030D-6E8A-4147-A177-3AD203B41FA5}">
                      <a16:colId xmlns:a16="http://schemas.microsoft.com/office/drawing/2014/main" val="4272148322"/>
                    </a:ext>
                  </a:extLst>
                </a:gridCol>
                <a:gridCol w="5328592">
                  <a:extLst>
                    <a:ext uri="{9D8B030D-6E8A-4147-A177-3AD203B41FA5}">
                      <a16:colId xmlns:a16="http://schemas.microsoft.com/office/drawing/2014/main" val="3153412086"/>
                    </a:ext>
                  </a:extLst>
                </a:gridCol>
              </a:tblGrid>
              <a:tr h="99671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/>
                        <a:t>Selbstfürsorge</a:t>
                      </a:r>
                      <a:r>
                        <a:rPr lang="en-US" sz="1800" dirty="0"/>
                        <a:t>:</a:t>
                      </a:r>
                      <a:endParaRPr lang="de-DE" sz="2400" dirty="0"/>
                    </a:p>
                    <a:p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err="1"/>
                        <a:t>Selbstbestimmte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Lebensgestaltung</a:t>
                      </a:r>
                      <a:r>
                        <a:rPr lang="en-US" sz="1600" dirty="0"/>
                        <a:t>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dirty="0" err="1"/>
                        <a:t>Selbstkenntnis</a:t>
                      </a:r>
                      <a:endParaRPr lang="de-DE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035683"/>
                  </a:ext>
                </a:extLst>
              </a:tr>
              <a:tr h="77522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/>
                        <a:t>Körperliche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Fürsorge</a:t>
                      </a:r>
                      <a:r>
                        <a:rPr lang="en-US" sz="1800" dirty="0"/>
                        <a:t>:</a:t>
                      </a:r>
                      <a:endParaRPr lang="de-DE" sz="2400" dirty="0"/>
                    </a:p>
                    <a:p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err="1"/>
                        <a:t>Körperliche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Selbstfürsorge</a:t>
                      </a:r>
                      <a:endParaRPr lang="en-US" sz="1600" dirty="0"/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err="1"/>
                        <a:t>Genuss</a:t>
                      </a:r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3755574"/>
                  </a:ext>
                </a:extLst>
              </a:tr>
              <a:tr h="99671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0" dirty="0" err="1"/>
                        <a:t>Fürsorge</a:t>
                      </a:r>
                      <a:r>
                        <a:rPr lang="en-US" sz="1800" kern="0" dirty="0"/>
                        <a:t> des </a:t>
                      </a:r>
                      <a:r>
                        <a:rPr lang="en-US" sz="1800" kern="0" dirty="0" err="1"/>
                        <a:t>Geistes</a:t>
                      </a:r>
                      <a:r>
                        <a:rPr lang="en-US" sz="1800" kern="0" dirty="0"/>
                        <a:t>:</a:t>
                      </a:r>
                      <a:endParaRPr lang="de-DE" sz="2400" kern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kern="0" dirty="0"/>
                        <a:t>Positive </a:t>
                      </a:r>
                      <a:r>
                        <a:rPr lang="en-US" sz="1600" kern="0" dirty="0" err="1"/>
                        <a:t>Lebenseinstellung</a:t>
                      </a:r>
                      <a:endParaRPr lang="de-DE" sz="2000" kern="0" dirty="0"/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600" kern="0" dirty="0"/>
                        <a:t>Reflexion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600" kern="0" dirty="0"/>
                        <a:t>Sinn</a:t>
                      </a:r>
                      <a:endParaRPr lang="en-US" sz="1600" kern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8173890"/>
                  </a:ext>
                </a:extLst>
              </a:tr>
              <a:tr h="12182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0" dirty="0" err="1"/>
                        <a:t>Seelische</a:t>
                      </a:r>
                      <a:r>
                        <a:rPr lang="en-US" sz="1800" kern="0" dirty="0"/>
                        <a:t> </a:t>
                      </a:r>
                      <a:r>
                        <a:rPr lang="en-US" sz="1800" kern="0" dirty="0" err="1"/>
                        <a:t>Fürsorge</a:t>
                      </a:r>
                      <a:r>
                        <a:rPr lang="en-US" sz="1800" kern="0" dirty="0"/>
                        <a:t>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Motivation/Emotion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kern="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0" dirty="0" err="1"/>
                        <a:t>Umwelt</a:t>
                      </a:r>
                      <a:r>
                        <a:rPr lang="en-US" sz="1800" kern="0" dirty="0"/>
                        <a:t>:</a:t>
                      </a:r>
                      <a:endParaRPr lang="de-DE" sz="2400" kern="0" dirty="0"/>
                    </a:p>
                    <a:p>
                      <a:endParaRPr lang="de-DE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0" dirty="0" err="1"/>
                        <a:t>Gelassenheit</a:t>
                      </a:r>
                      <a:endParaRPr lang="en-US" sz="1800" kern="0" dirty="0"/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kern="0" dirty="0" err="1"/>
                        <a:t>Zielverfolgung</a:t>
                      </a:r>
                      <a:endParaRPr lang="en-US" sz="1800" kern="0" dirty="0"/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endParaRPr lang="en-US" sz="2317" kern="0" dirty="0"/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0" dirty="0" err="1"/>
                        <a:t>Soziale</a:t>
                      </a:r>
                      <a:r>
                        <a:rPr lang="en-US" sz="1800" kern="0" dirty="0"/>
                        <a:t> </a:t>
                      </a:r>
                      <a:r>
                        <a:rPr lang="en-US" sz="1800" kern="0" dirty="0" err="1"/>
                        <a:t>Kontakte</a:t>
                      </a:r>
                      <a:endParaRPr lang="en-US" sz="1800" kern="0" dirty="0"/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dirty="0"/>
                        <a:t>Coping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endParaRPr lang="en-US" sz="1800" kern="0" dirty="0"/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endParaRPr lang="de-DE" sz="2400" kern="0" dirty="0"/>
                    </a:p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997653"/>
                  </a:ext>
                </a:extLst>
              </a:tr>
              <a:tr h="7752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de-DE" sz="1600" b="0" dirty="0">
                        <a:solidFill>
                          <a:schemeClr val="tx1"/>
                        </a:solidFill>
                      </a:endParaRP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endParaRPr lang="de-DE" sz="1600" kern="0" dirty="0"/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endParaRPr lang="de-DE" sz="2000" kern="0" dirty="0"/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8583036"/>
                  </a:ext>
                </a:extLst>
              </a:tr>
              <a:tr h="775222">
                <a:tc>
                  <a:txBody>
                    <a:bodyPr/>
                    <a:lstStyle/>
                    <a:p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endParaRPr lang="de-DE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5" name="Picture 2" descr="http://liebeisstleben.com/wp-content/uploads/2015/11/Screenshot-57.png">
            <a:extLst>
              <a:ext uri="{FF2B5EF4-FFF2-40B4-BE49-F238E27FC236}">
                <a16:creationId xmlns:a16="http://schemas.microsoft.com/office/drawing/2014/main" id="{DA363591-A43E-4C06-97D2-92B64965F3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797152"/>
            <a:ext cx="2987824" cy="1470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60281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7531D3-30B1-48BE-BF82-1A3514D70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Validierung</a:t>
            </a:r>
            <a:br>
              <a:rPr lang="de-DE" dirty="0"/>
            </a:br>
            <a:r>
              <a:rPr lang="de-DE" sz="2400" dirty="0"/>
              <a:t>Korrelation zum Lebenskunstfragebogen </a:t>
            </a:r>
          </a:p>
        </p:txBody>
      </p:sp>
      <p:graphicFrame>
        <p:nvGraphicFramePr>
          <p:cNvPr id="4" name="Inhaltsplatzhalter 3">
            <a:extLst>
              <a:ext uri="{FF2B5EF4-FFF2-40B4-BE49-F238E27FC236}">
                <a16:creationId xmlns:a16="http://schemas.microsoft.com/office/drawing/2014/main" id="{B54A8984-1519-47F2-88C1-AE2C08D33B6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2052206"/>
              </p:ext>
            </p:extLst>
          </p:nvPr>
        </p:nvGraphicFramePr>
        <p:xfrm>
          <a:off x="574328" y="1653843"/>
          <a:ext cx="7992000" cy="490728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440000">
                  <a:extLst>
                    <a:ext uri="{9D8B030D-6E8A-4147-A177-3AD203B41FA5}">
                      <a16:colId xmlns:a16="http://schemas.microsoft.com/office/drawing/2014/main" val="164525670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023202541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822951307"/>
                    </a:ext>
                  </a:extLst>
                </a:gridCol>
                <a:gridCol w="1512000">
                  <a:extLst>
                    <a:ext uri="{9D8B030D-6E8A-4147-A177-3AD203B41FA5}">
                      <a16:colId xmlns:a16="http://schemas.microsoft.com/office/drawing/2014/main" val="3810017495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151994411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609234990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1038955894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904319491"/>
                    </a:ext>
                  </a:extLst>
                </a:gridCol>
              </a:tblGrid>
              <a:tr h="578013">
                <a:tc gridSpan="2"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Wohlbefinden</a:t>
                      </a:r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sz="1600" dirty="0" err="1"/>
                        <a:t>Flourishing</a:t>
                      </a:r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Negative Befindlichkeit</a:t>
                      </a:r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5592549"/>
                  </a:ext>
                </a:extLst>
              </a:tr>
              <a:tr h="3650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000" b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21" marR="2421" marT="2421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de-DE" sz="1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u="none" strike="noStrike" dirty="0">
                        <a:effectLst/>
                      </a:endParaRPr>
                    </a:p>
                  </a:txBody>
                  <a:tcPr marL="2421" marR="2421" marT="2421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21" marR="2421" marT="2421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de-DE" sz="1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21" marR="2421" marT="2421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21" marR="2421" marT="2421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067366946"/>
                  </a:ext>
                </a:extLst>
              </a:tr>
              <a:tr h="806175">
                <a:tc>
                  <a:txBody>
                    <a:bodyPr/>
                    <a:lstStyle/>
                    <a:p>
                      <a:pPr algn="l"/>
                      <a:r>
                        <a:rPr lang="de-DE" sz="1600" dirty="0"/>
                        <a:t>SHS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dirty="0"/>
                        <a:t>(Subjective </a:t>
                      </a:r>
                      <a:r>
                        <a:rPr lang="de-DE" sz="1050" dirty="0" err="1"/>
                        <a:t>Happiness</a:t>
                      </a:r>
                      <a:r>
                        <a:rPr lang="de-DE" sz="1050" dirty="0"/>
                        <a:t> </a:t>
                      </a:r>
                      <a:r>
                        <a:rPr lang="de-DE" sz="1050" dirty="0" err="1"/>
                        <a:t>Scale</a:t>
                      </a:r>
                      <a:r>
                        <a:rPr lang="de-DE" sz="1050" dirty="0"/>
                        <a:t>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600" u="none" strike="noStrike" dirty="0">
                          <a:effectLst/>
                        </a:rPr>
                        <a:t>.62**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21" marR="2421" marT="2421" marB="0"/>
                </a:tc>
                <a:tc>
                  <a:txBody>
                    <a:bodyPr/>
                    <a:lstStyle/>
                    <a:p>
                      <a:pPr algn="l"/>
                      <a:endParaRPr lang="de-DE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u="none" strike="noStrike" dirty="0">
                          <a:effectLst/>
                        </a:rPr>
                        <a:t>PERMA</a:t>
                      </a:r>
                    </a:p>
                  </a:txBody>
                  <a:tcPr marL="2421" marR="2421" marT="2421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600" u="none" strike="noStrike" dirty="0">
                          <a:effectLst/>
                        </a:rPr>
                        <a:t>.76**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21" marR="2421" marT="2421" marB="0"/>
                </a:tc>
                <a:tc>
                  <a:txBody>
                    <a:bodyPr/>
                    <a:lstStyle/>
                    <a:p>
                      <a:pPr algn="l"/>
                      <a:endParaRPr lang="de-DE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600" u="none" strike="noStrike" dirty="0">
                          <a:effectLst/>
                        </a:rPr>
                        <a:t>Depressivität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21" marR="2421" marT="2421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kern="1200" dirty="0">
                          <a:effectLst/>
                        </a:rPr>
                        <a:t>-.57***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21" marR="2421" marT="2421" marB="0"/>
                </a:tc>
                <a:extLst>
                  <a:ext uri="{0D108BD9-81ED-4DB2-BD59-A6C34878D82A}">
                    <a16:rowId xmlns:a16="http://schemas.microsoft.com/office/drawing/2014/main" val="3466577908"/>
                  </a:ext>
                </a:extLst>
              </a:tr>
              <a:tr h="806175">
                <a:tc>
                  <a:txBody>
                    <a:bodyPr/>
                    <a:lstStyle/>
                    <a:p>
                      <a:pPr algn="l"/>
                      <a:r>
                        <a:rPr lang="de-DE" sz="1600" dirty="0"/>
                        <a:t>SWLS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dirty="0"/>
                        <a:t>(</a:t>
                      </a:r>
                      <a:r>
                        <a:rPr lang="de-DE" sz="1050" dirty="0" err="1"/>
                        <a:t>Satisfaction</a:t>
                      </a:r>
                      <a:r>
                        <a:rPr lang="de-DE" sz="1050" dirty="0"/>
                        <a:t> </a:t>
                      </a:r>
                      <a:r>
                        <a:rPr lang="de-DE" sz="1050" dirty="0" err="1"/>
                        <a:t>with</a:t>
                      </a:r>
                      <a:r>
                        <a:rPr lang="de-DE" sz="1050" dirty="0"/>
                        <a:t> Life </a:t>
                      </a:r>
                      <a:r>
                        <a:rPr lang="de-DE" sz="1050" dirty="0" err="1"/>
                        <a:t>Scale</a:t>
                      </a:r>
                      <a:r>
                        <a:rPr lang="de-DE" sz="1050" dirty="0"/>
                        <a:t>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.59**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21" marR="2421" marT="2421" marB="0"/>
                </a:tc>
                <a:tc>
                  <a:txBody>
                    <a:bodyPr/>
                    <a:lstStyle/>
                    <a:p>
                      <a:pPr algn="l"/>
                      <a:endParaRPr lang="de-DE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21" marR="2421" marT="2421" marB="0"/>
                </a:tc>
                <a:tc>
                  <a:txBody>
                    <a:bodyPr/>
                    <a:lstStyle/>
                    <a:p>
                      <a:pPr algn="l" fontAlgn="ctr"/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21" marR="2421" marT="2421" marB="0"/>
                </a:tc>
                <a:tc>
                  <a:txBody>
                    <a:bodyPr/>
                    <a:lstStyle/>
                    <a:p>
                      <a:pPr algn="l"/>
                      <a:endParaRPr lang="de-DE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 err="1">
                          <a:effectLst/>
                        </a:rPr>
                        <a:t>Ängstlichkeit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21" marR="2421" marT="2421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-.75**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21" marR="2421" marT="2421" marB="0"/>
                </a:tc>
                <a:extLst>
                  <a:ext uri="{0D108BD9-81ED-4DB2-BD59-A6C34878D82A}">
                    <a16:rowId xmlns:a16="http://schemas.microsoft.com/office/drawing/2014/main" val="2516608221"/>
                  </a:ext>
                </a:extLst>
              </a:tr>
              <a:tr h="1049549">
                <a:tc>
                  <a:txBody>
                    <a:bodyPr/>
                    <a:lstStyle/>
                    <a:p>
                      <a:pPr algn="l"/>
                      <a:r>
                        <a:rPr lang="de-DE" sz="1600" dirty="0"/>
                        <a:t>PWB (</a:t>
                      </a:r>
                      <a:r>
                        <a:rPr lang="de-DE" sz="1600" dirty="0" err="1"/>
                        <a:t>self-acceptance</a:t>
                      </a:r>
                      <a:r>
                        <a:rPr lang="de-DE" sz="1600" dirty="0"/>
                        <a:t>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dirty="0"/>
                        <a:t>(Psychological Well-</a:t>
                      </a:r>
                      <a:r>
                        <a:rPr lang="de-DE" sz="1050" dirty="0" err="1"/>
                        <a:t>Being</a:t>
                      </a:r>
                      <a:r>
                        <a:rPr lang="de-DE" sz="1050" dirty="0"/>
                        <a:t>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.66**</a:t>
                      </a:r>
                      <a:endParaRPr lang="de-DE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21" marR="2421" marT="2421" marB="0"/>
                </a:tc>
                <a:tc>
                  <a:txBody>
                    <a:bodyPr/>
                    <a:lstStyle/>
                    <a:p>
                      <a:pPr algn="l"/>
                      <a:endParaRPr lang="de-DE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Flourishing FS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21" marR="2421" marT="2421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</a:rPr>
                        <a:t>.72**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21" marR="2421" marT="2421" marB="0"/>
                </a:tc>
                <a:tc>
                  <a:txBody>
                    <a:bodyPr/>
                    <a:lstStyle/>
                    <a:p>
                      <a:pPr algn="l"/>
                      <a:endParaRPr lang="de-DE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de-DE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de-DE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0386068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21" marR="2421" marT="2421" marB="0"/>
                </a:tc>
                <a:tc>
                  <a:txBody>
                    <a:bodyPr/>
                    <a:lstStyle/>
                    <a:p>
                      <a:pPr algn="l"/>
                      <a:endParaRPr lang="de-DE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21" marR="2421" marT="2421" marB="0"/>
                </a:tc>
                <a:tc>
                  <a:txBody>
                    <a:bodyPr/>
                    <a:lstStyle/>
                    <a:p>
                      <a:pPr algn="l" fontAlgn="ctr"/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21" marR="2421" marT="2421" marB="0"/>
                </a:tc>
                <a:tc>
                  <a:txBody>
                    <a:bodyPr/>
                    <a:lstStyle/>
                    <a:p>
                      <a:pPr algn="l"/>
                      <a:endParaRPr lang="de-DE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de-DE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de-DE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5120498"/>
                  </a:ext>
                </a:extLst>
              </a:tr>
              <a:tr h="768148">
                <a:tc>
                  <a:txBody>
                    <a:bodyPr/>
                    <a:lstStyle/>
                    <a:p>
                      <a:pPr algn="l"/>
                      <a:r>
                        <a:rPr lang="de-DE" sz="1600" dirty="0"/>
                        <a:t>AHI</a:t>
                      </a:r>
                      <a:r>
                        <a:rPr lang="de-DE" sz="1050" dirty="0"/>
                        <a:t> </a:t>
                      </a:r>
                    </a:p>
                    <a:p>
                      <a:pPr algn="l"/>
                      <a:r>
                        <a:rPr lang="de-DE" sz="1050" dirty="0"/>
                        <a:t>(</a:t>
                      </a:r>
                      <a:r>
                        <a:rPr lang="de-DE" sz="1050" dirty="0" err="1"/>
                        <a:t>authentic</a:t>
                      </a:r>
                      <a:r>
                        <a:rPr lang="de-DE" sz="1050" dirty="0"/>
                        <a:t> </a:t>
                      </a:r>
                      <a:r>
                        <a:rPr lang="de-DE" sz="1050" dirty="0" err="1"/>
                        <a:t>happiness</a:t>
                      </a:r>
                      <a:r>
                        <a:rPr lang="de-DE" sz="1050" dirty="0"/>
                        <a:t> </a:t>
                      </a:r>
                      <a:r>
                        <a:rPr lang="de-DE" sz="1050" dirty="0" err="1"/>
                        <a:t>inventory</a:t>
                      </a:r>
                      <a:r>
                        <a:rPr lang="de-DE" sz="1050" dirty="0"/>
                        <a:t>)</a:t>
                      </a:r>
                    </a:p>
                    <a:p>
                      <a:pPr algn="l"/>
                      <a:endParaRPr lang="de-DE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1600" u="none" strike="noStrike" dirty="0">
                          <a:effectLst/>
                        </a:rPr>
                        <a:t>.72**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421" marR="2421" marT="2421" marB="0"/>
                </a:tc>
                <a:tc>
                  <a:txBody>
                    <a:bodyPr/>
                    <a:lstStyle/>
                    <a:p>
                      <a:pPr algn="l"/>
                      <a:endParaRPr lang="de-DE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de-DE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de-DE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de-DE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de-DE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de-DE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4299571"/>
                  </a:ext>
                </a:extLst>
              </a:tr>
            </a:tbl>
          </a:graphicData>
        </a:graphic>
      </p:graphicFrame>
      <p:sp>
        <p:nvSpPr>
          <p:cNvPr id="5" name="Textfeld 4">
            <a:extLst>
              <a:ext uri="{FF2B5EF4-FFF2-40B4-BE49-F238E27FC236}">
                <a16:creationId xmlns:a16="http://schemas.microsoft.com/office/drawing/2014/main" id="{5F10029E-D256-4BB5-89FC-DD117165427F}"/>
              </a:ext>
            </a:extLst>
          </p:cNvPr>
          <p:cNvSpPr txBox="1"/>
          <p:nvPr/>
        </p:nvSpPr>
        <p:spPr>
          <a:xfrm>
            <a:off x="4860032" y="5982785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/>
              <a:t>Schmitz (2016)</a:t>
            </a:r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D1905B8B-86B3-43E6-A246-393E316DA770}"/>
              </a:ext>
            </a:extLst>
          </p:cNvPr>
          <p:cNvSpPr txBox="1">
            <a:spLocks/>
          </p:cNvSpPr>
          <p:nvPr/>
        </p:nvSpPr>
        <p:spPr bwMode="auto">
          <a:xfrm>
            <a:off x="597992" y="1412777"/>
            <a:ext cx="6823569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marL="179388" indent="-179388" algn="l" rtl="0" eaLnBrk="1" fontAlgn="base" hangingPunct="1">
              <a:lnSpc>
                <a:spcPct val="130000"/>
              </a:lnSpc>
              <a:spcBef>
                <a:spcPts val="200"/>
              </a:spcBef>
              <a:spcAft>
                <a:spcPts val="230"/>
              </a:spcAft>
              <a:buFont typeface="Wingdings" pitchFamily="2" charset="2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179388" indent="-177800" algn="l" rtl="0" eaLnBrk="1" fontAlgn="base" hangingPunct="1">
              <a:lnSpc>
                <a:spcPct val="130000"/>
              </a:lnSpc>
              <a:spcBef>
                <a:spcPts val="200"/>
              </a:spcBef>
              <a:spcAft>
                <a:spcPts val="23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Tahoma" pitchFamily="34" charset="0"/>
              </a:defRPr>
            </a:lvl2pPr>
            <a:lvl3pPr marL="538163" indent="-187325" algn="l" rtl="0" eaLnBrk="1" fontAlgn="base" hangingPunct="1">
              <a:lnSpc>
                <a:spcPct val="130000"/>
              </a:lnSpc>
              <a:spcBef>
                <a:spcPts val="200"/>
              </a:spcBef>
              <a:spcAft>
                <a:spcPts val="23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cs typeface="Tahoma" pitchFamily="34" charset="0"/>
              </a:defRPr>
            </a:lvl3pPr>
            <a:lvl4pPr marL="717550" indent="-173038" algn="l" rtl="0" eaLnBrk="1" fontAlgn="base" hangingPunct="1">
              <a:lnSpc>
                <a:spcPct val="130000"/>
              </a:lnSpc>
              <a:spcBef>
                <a:spcPts val="200"/>
              </a:spcBef>
              <a:spcAft>
                <a:spcPts val="23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Tahoma" pitchFamily="34" charset="0"/>
              </a:defRPr>
            </a:lvl4pPr>
            <a:lvl5pPr marL="908050" indent="-188913" algn="l" rtl="0" eaLnBrk="1" fontAlgn="base" hangingPunct="1">
              <a:lnSpc>
                <a:spcPct val="130000"/>
              </a:lnSpc>
              <a:spcBef>
                <a:spcPts val="200"/>
              </a:spcBef>
              <a:spcAft>
                <a:spcPts val="23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Tahoma" pitchFamily="34" charset="0"/>
              </a:defRPr>
            </a:lvl5pPr>
            <a:lvl6pPr marL="136525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6pPr>
            <a:lvl7pPr marL="182245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7pPr>
            <a:lvl8pPr marL="227965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8pPr>
            <a:lvl9pPr marL="273685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fontAlgn="ctr"/>
            <a:endParaRPr lang="en-US" kern="0" dirty="0"/>
          </a:p>
          <a:p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2009662902"/>
      </p:ext>
    </p:extLst>
  </p:cSld>
  <p:clrMapOvr>
    <a:masterClrMapping/>
  </p:clrMapOvr>
</p:sld>
</file>

<file path=ppt/theme/theme1.xml><?xml version="1.0" encoding="utf-8"?>
<a:theme xmlns:a="http://schemas.openxmlformats.org/drawingml/2006/main" name="Präsentationsvorlage_BWL9">
  <a:themeElements>
    <a:clrScheme name="v1_TUD_Präsentation_ro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1_TUD_Präsentation_ro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1_TUD_Präsentation_r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1_TUD_Präsentation_ro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1_TUD_Präsentation_ro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1_TUD_Präsentation_ro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1_TUD_Präsentation_ro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1_TUD_Präsentation_ro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1_TUD_Präsentation_ro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1_TUD_Präsentation_ro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1_TUD_Präsentation_ro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1_TUD_Präsentation_ro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1_TUD_Präsentation_ro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1_TUD_Präsentation_ro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Präsentationsvorlage_BWL9</Template>
  <TotalTime>0</TotalTime>
  <Words>1047</Words>
  <Application>Microsoft Office PowerPoint</Application>
  <PresentationFormat>Bildschirmpräsentation (4:3)</PresentationFormat>
  <Paragraphs>242</Paragraphs>
  <Slides>30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30</vt:i4>
      </vt:variant>
    </vt:vector>
  </HeadingPairs>
  <TitlesOfParts>
    <vt:vector size="37" baseType="lpstr">
      <vt:lpstr>Arial</vt:lpstr>
      <vt:lpstr>Bitstream Charter</vt:lpstr>
      <vt:lpstr>Calibri</vt:lpstr>
      <vt:lpstr>Stafford</vt:lpstr>
      <vt:lpstr>Times New Roman</vt:lpstr>
      <vt:lpstr>Wingdings</vt:lpstr>
      <vt:lpstr>Präsentationsvorlage_BWL9</vt:lpstr>
      <vt:lpstr> Lebenskunst und  Wohlbefinden Bernhard Schmitz  </vt:lpstr>
      <vt:lpstr>Zeitpunkt: Wohlbefinden</vt:lpstr>
      <vt:lpstr>Chinesisches Sprichwort</vt:lpstr>
      <vt:lpstr>Warum Lebenskunst? </vt:lpstr>
      <vt:lpstr>Messung:  Glück/Wohlbefinden</vt:lpstr>
      <vt:lpstr>Definition Lebenskunst</vt:lpstr>
      <vt:lpstr>Lebenskunst nach Wilhelm Schmid </vt:lpstr>
      <vt:lpstr>Komponenten  von Lebenskunst      (Zuordnung nicht eindeutig) </vt:lpstr>
      <vt:lpstr>Validierung Korrelation zum Lebenskunstfragebogen </vt:lpstr>
      <vt:lpstr>Validierung </vt:lpstr>
      <vt:lpstr>Validierungsmethoden</vt:lpstr>
      <vt:lpstr>Interventionen</vt:lpstr>
      <vt:lpstr>Results: Training Schüler</vt:lpstr>
      <vt:lpstr>Webtrainings: Lebenskunst</vt:lpstr>
      <vt:lpstr>Webtrainings: Wohlbefinden</vt:lpstr>
      <vt:lpstr>Andere Studien: Adler (2016)</vt:lpstr>
      <vt:lpstr>Adlerstudie</vt:lpstr>
      <vt:lpstr>Well-being Training: Bhutan</vt:lpstr>
      <vt:lpstr>Well-being Training und Schulleistung</vt:lpstr>
      <vt:lpstr>Transfer: andere Länder</vt:lpstr>
      <vt:lpstr> Lebenskunst: Zentrale Komponenten selbstbestimmter Lebensführung </vt:lpstr>
      <vt:lpstr>PowerPoint-Präsentation</vt:lpstr>
      <vt:lpstr>PowerPoint-Präsentation</vt:lpstr>
      <vt:lpstr>Fragebogen</vt:lpstr>
      <vt:lpstr>Mögliche Bachelor/Masterarbeiten Trainings </vt:lpstr>
      <vt:lpstr>BA/MA Arbeiten: Inhalte </vt:lpstr>
      <vt:lpstr>Eudaimonisches Wohlbefinden und hedonisches Wohlbefinden</vt:lpstr>
      <vt:lpstr>Lebenskunst</vt:lpstr>
      <vt:lpstr>BA/MA Arbeiten: Inhalte</vt:lpstr>
      <vt:lpstr>BA/MA Arbeiten: Vorgehen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Moritz Lohse</dc:creator>
  <cp:lastModifiedBy>Bernhard Schmitz</cp:lastModifiedBy>
  <cp:revision>671</cp:revision>
  <cp:lastPrinted>2021-12-03T07:25:06Z</cp:lastPrinted>
  <dcterms:created xsi:type="dcterms:W3CDTF">2009-12-23T09:42:49Z</dcterms:created>
  <dcterms:modified xsi:type="dcterms:W3CDTF">2021-12-10T08:58:11Z</dcterms:modified>
</cp:coreProperties>
</file>